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74" r:id="rId2"/>
    <p:sldId id="277" r:id="rId3"/>
    <p:sldId id="256" r:id="rId4"/>
    <p:sldId id="257" r:id="rId5"/>
    <p:sldId id="258" r:id="rId6"/>
    <p:sldId id="259" r:id="rId7"/>
    <p:sldId id="260" r:id="rId8"/>
    <p:sldId id="261" r:id="rId9"/>
    <p:sldId id="262" r:id="rId10"/>
    <p:sldId id="263" r:id="rId11"/>
    <p:sldId id="264" r:id="rId12"/>
    <p:sldId id="265" r:id="rId13"/>
    <p:sldId id="266" r:id="rId14"/>
    <p:sldId id="267" r:id="rId15"/>
    <p:sldId id="269" r:id="rId16"/>
    <p:sldId id="270" r:id="rId17"/>
    <p:sldId id="272" r:id="rId18"/>
    <p:sldId id="271"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534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71" autoAdjust="0"/>
  </p:normalViewPr>
  <p:slideViewPr>
    <p:cSldViewPr>
      <p:cViewPr>
        <p:scale>
          <a:sx n="66" d="100"/>
          <a:sy n="66" d="100"/>
        </p:scale>
        <p:origin x="-72" y="1062"/>
      </p:cViewPr>
      <p:guideLst>
        <p:guide orient="horz" pos="2160"/>
        <p:guide pos="2880"/>
      </p:guideLst>
    </p:cSldViewPr>
  </p:slideViewPr>
  <p:outlineViewPr>
    <p:cViewPr>
      <p:scale>
        <a:sx n="33" d="100"/>
        <a:sy n="33" d="100"/>
      </p:scale>
      <p:origin x="0" y="10746"/>
    </p:cViewPr>
  </p:outlineViewPr>
  <p:notesTextViewPr>
    <p:cViewPr>
      <p:scale>
        <a:sx n="1" d="1"/>
        <a:sy n="1" d="1"/>
      </p:scale>
      <p:origin x="0" y="0"/>
    </p:cViewPr>
  </p:notesTextViewPr>
  <p:sorterViewPr>
    <p:cViewPr>
      <p:scale>
        <a:sx n="100" d="100"/>
        <a:sy n="100" d="100"/>
      </p:scale>
      <p:origin x="0" y="1884"/>
    </p:cViewPr>
  </p:sorterViewPr>
  <p:notesViewPr>
    <p:cSldViewPr>
      <p:cViewPr>
        <p:scale>
          <a:sx n="66" d="100"/>
          <a:sy n="66" d="100"/>
        </p:scale>
        <p:origin x="-1608" y="-72"/>
      </p:cViewPr>
      <p:guideLst>
        <p:guide orient="horz" pos="3127"/>
        <p:guide pos="214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26E992C-3289-4EE4-8F02-D9798F5C63CB}" type="datetimeFigureOut">
              <a:rPr lang="en-GB" smtClean="0"/>
              <a:pPr/>
              <a:t>09/05/2013</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411411F-ABEC-4A7A-856D-C250C5746095}" type="slidenum">
              <a:rPr lang="en-GB" smtClean="0"/>
              <a:pPr/>
              <a:t>‹#›</a:t>
            </a:fld>
            <a:endParaRPr lang="en-GB" dirty="0"/>
          </a:p>
        </p:txBody>
      </p:sp>
    </p:spTree>
    <p:extLst>
      <p:ext uri="{BB962C8B-B14F-4D97-AF65-F5344CB8AC3E}">
        <p14:creationId xmlns:p14="http://schemas.microsoft.com/office/powerpoint/2010/main" xmlns="" val="2871720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11411F-ABEC-4A7A-856D-C250C5746095}" type="slidenum">
              <a:rPr lang="en-GB" smtClean="0"/>
              <a:pPr/>
              <a:t>1</a:t>
            </a:fld>
            <a:endParaRPr lang="en-GB" dirty="0"/>
          </a:p>
        </p:txBody>
      </p:sp>
    </p:spTree>
    <p:extLst>
      <p:ext uri="{BB962C8B-B14F-4D97-AF65-F5344CB8AC3E}">
        <p14:creationId xmlns:p14="http://schemas.microsoft.com/office/powerpoint/2010/main" xmlns="" val="4275667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He didn’t want two</a:t>
            </a:r>
            <a:r>
              <a:rPr lang="en-GB" sz="1600" baseline="0" dirty="0" smtClean="0"/>
              <a:t> coins; he didn’t even want two sides of one coin. He wanted to melt the silver to one liquid pool, breaking down every differentiation.</a:t>
            </a:r>
            <a:endParaRPr lang="en-GB" sz="1600" dirty="0"/>
          </a:p>
        </p:txBody>
      </p:sp>
      <p:sp>
        <p:nvSpPr>
          <p:cNvPr id="4" name="Slide Number Placeholder 3"/>
          <p:cNvSpPr>
            <a:spLocks noGrp="1"/>
          </p:cNvSpPr>
          <p:nvPr>
            <p:ph type="sldNum" sz="quarter" idx="10"/>
          </p:nvPr>
        </p:nvSpPr>
        <p:spPr/>
        <p:txBody>
          <a:bodyPr/>
          <a:lstStyle/>
          <a:p>
            <a:fld id="{6411411F-ABEC-4A7A-856D-C250C5746095}" type="slidenum">
              <a:rPr lang="en-GB" smtClean="0"/>
              <a:pPr/>
              <a:t>10</a:t>
            </a:fld>
            <a:endParaRPr lang="en-GB" dirty="0"/>
          </a:p>
        </p:txBody>
      </p:sp>
    </p:spTree>
    <p:extLst>
      <p:ext uri="{BB962C8B-B14F-4D97-AF65-F5344CB8AC3E}">
        <p14:creationId xmlns:p14="http://schemas.microsoft.com/office/powerpoint/2010/main" xmlns="" val="2943323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87400"/>
            <a:ext cx="4962525" cy="37226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effectLst/>
              </a:rPr>
              <a:t>Once</a:t>
            </a:r>
            <a:r>
              <a:rPr lang="en-GB" sz="1600" kern="1200" baseline="0" dirty="0" smtClean="0">
                <a:solidFill>
                  <a:schemeClr val="tx1"/>
                </a:solidFill>
                <a:effectLst/>
              </a:rPr>
              <a:t> we are rid of prejudices, we can </a:t>
            </a:r>
            <a:r>
              <a:rPr lang="en-GB" sz="1600" kern="1200" dirty="0" smtClean="0">
                <a:solidFill>
                  <a:schemeClr val="tx1"/>
                </a:solidFill>
                <a:effectLst/>
              </a:rPr>
              <a:t>liberate ourselves from pain. Liberation involved three necessary steps.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kern="1200"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effectLst/>
              </a:rPr>
              <a:t>He has taken us back to childhood – to a time when we were naturally curious and hopeful, and eager to learn and experiment.</a:t>
            </a:r>
          </a:p>
          <a:p>
            <a:endParaRPr lang="en-GB" sz="1600" dirty="0"/>
          </a:p>
        </p:txBody>
      </p:sp>
      <p:sp>
        <p:nvSpPr>
          <p:cNvPr id="4" name="Slide Number Placeholder 3"/>
          <p:cNvSpPr>
            <a:spLocks noGrp="1"/>
          </p:cNvSpPr>
          <p:nvPr>
            <p:ph type="sldNum" sz="quarter" idx="10"/>
          </p:nvPr>
        </p:nvSpPr>
        <p:spPr/>
        <p:txBody>
          <a:bodyPr/>
          <a:lstStyle/>
          <a:p>
            <a:fld id="{6411411F-ABEC-4A7A-856D-C250C5746095}" type="slidenum">
              <a:rPr lang="en-GB" smtClean="0"/>
              <a:pPr/>
              <a:t>11</a:t>
            </a:fld>
            <a:endParaRPr lang="en-GB" dirty="0"/>
          </a:p>
        </p:txBody>
      </p:sp>
    </p:spTree>
    <p:extLst>
      <p:ext uri="{BB962C8B-B14F-4D97-AF65-F5344CB8AC3E}">
        <p14:creationId xmlns:p14="http://schemas.microsoft.com/office/powerpoint/2010/main" xmlns="" val="4086529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714375"/>
            <a:ext cx="4962525" cy="3722688"/>
          </a:xfrm>
        </p:spPr>
      </p:sp>
      <p:sp>
        <p:nvSpPr>
          <p:cNvPr id="3" name="Notes Placeholder 2"/>
          <p:cNvSpPr>
            <a:spLocks noGrp="1"/>
          </p:cNvSpPr>
          <p:nvPr>
            <p:ph type="body" idx="1"/>
          </p:nvPr>
        </p:nvSpPr>
        <p:spPr/>
        <p:txBody>
          <a:bodyPr/>
          <a:lstStyle/>
          <a:p>
            <a:r>
              <a:rPr lang="en-GB" sz="1600" dirty="0"/>
              <a:t>It’s best if unhelpful beliefs can be avoided in the first place. Healthcare professionals must combine their </a:t>
            </a:r>
            <a:r>
              <a:rPr lang="en-GB" sz="1600" dirty="0" smtClean="0"/>
              <a:t>knowledge </a:t>
            </a:r>
            <a:r>
              <a:rPr lang="en-GB" sz="1600" dirty="0"/>
              <a:t>and skills with “great imaginative effort” </a:t>
            </a:r>
            <a:r>
              <a:rPr lang="en-GB" sz="1600" dirty="0" smtClean="0"/>
              <a:t>to </a:t>
            </a:r>
            <a:r>
              <a:rPr lang="en-GB" sz="1600" dirty="0"/>
              <a:t>rescue a depressed, inactive patient. </a:t>
            </a:r>
            <a:r>
              <a:rPr lang="en-GB" sz="1600" dirty="0" smtClean="0"/>
              <a:t>Dry </a:t>
            </a:r>
            <a:r>
              <a:rPr lang="en-GB" sz="1600" dirty="0"/>
              <a:t>text-book education is not </a:t>
            </a:r>
            <a:r>
              <a:rPr lang="en-GB" sz="1600" dirty="0" smtClean="0"/>
              <a:t>enough. </a:t>
            </a:r>
            <a:endParaRPr lang="en-GB" sz="1600" dirty="0"/>
          </a:p>
          <a:p>
            <a:endParaRPr lang="en-GB" sz="1600" dirty="0"/>
          </a:p>
          <a:p>
            <a:r>
              <a:rPr lang="en-GB" sz="1600" dirty="0" smtClean="0"/>
              <a:t>Education </a:t>
            </a:r>
            <a:r>
              <a:rPr lang="en-GB" sz="1600" dirty="0"/>
              <a:t>must be life-changing </a:t>
            </a:r>
            <a:r>
              <a:rPr lang="en-GB" sz="1600" dirty="0" smtClean="0"/>
              <a:t>and people must be able to sustain these changes. </a:t>
            </a:r>
          </a:p>
          <a:p>
            <a:endParaRPr lang="en-GB" sz="1600" dirty="0"/>
          </a:p>
          <a:p>
            <a:r>
              <a:rPr lang="en-GB" sz="1600" dirty="0" smtClean="0"/>
              <a:t>Education </a:t>
            </a:r>
            <a:r>
              <a:rPr lang="en-GB" sz="1600" dirty="0"/>
              <a:t>must inspire lifelong enthusiasm for learning about pain</a:t>
            </a:r>
            <a:r>
              <a:rPr lang="en-GB" sz="1600" dirty="0" smtClean="0"/>
              <a:t>. </a:t>
            </a:r>
            <a:endParaRPr lang="en-GB" sz="1600" dirty="0"/>
          </a:p>
        </p:txBody>
      </p:sp>
      <p:sp>
        <p:nvSpPr>
          <p:cNvPr id="4" name="Slide Number Placeholder 3"/>
          <p:cNvSpPr>
            <a:spLocks noGrp="1"/>
          </p:cNvSpPr>
          <p:nvPr>
            <p:ph type="sldNum" sz="quarter" idx="10"/>
          </p:nvPr>
        </p:nvSpPr>
        <p:spPr/>
        <p:txBody>
          <a:bodyPr/>
          <a:lstStyle/>
          <a:p>
            <a:fld id="{6411411F-ABEC-4A7A-856D-C250C5746095}" type="slidenum">
              <a:rPr lang="en-GB" smtClean="0"/>
              <a:pPr/>
              <a:t>12</a:t>
            </a:fld>
            <a:endParaRPr lang="en-GB" dirty="0"/>
          </a:p>
        </p:txBody>
      </p:sp>
    </p:spTree>
    <p:extLst>
      <p:ext uri="{BB962C8B-B14F-4D97-AF65-F5344CB8AC3E}">
        <p14:creationId xmlns:p14="http://schemas.microsoft.com/office/powerpoint/2010/main" xmlns="" val="2771352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effectLst/>
                <a:latin typeface="+mn-lt"/>
                <a:ea typeface="+mn-ea"/>
                <a:cs typeface="+mn-cs"/>
              </a:rPr>
              <a:t>Education is everyone’s responsibility. You can’t delegate </a:t>
            </a:r>
            <a:r>
              <a:rPr lang="en-GB" sz="1600" dirty="0" smtClean="0"/>
              <a:t>your responsibility</a:t>
            </a:r>
            <a:r>
              <a:rPr lang="en-GB" sz="1600" kern="1200" dirty="0" smtClean="0">
                <a:solidFill>
                  <a:schemeClr val="tx1"/>
                </a:solidFill>
                <a:effectLst/>
                <a:latin typeface="+mn-lt"/>
                <a:ea typeface="+mn-ea"/>
                <a:cs typeface="+mn-cs"/>
              </a:rPr>
              <a:t> to other members of the pain team or consumer education groups or lay-led support services.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effectLst/>
                <a:latin typeface="+mn-lt"/>
                <a:ea typeface="+mn-ea"/>
                <a:cs typeface="+mn-cs"/>
              </a:rPr>
              <a:t>If you – the expert - don’t educate about treatment, address fears and explain risk, the patient will focus on the warnings on the web or in scary leaflet that accompanies their prescription.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effectLst/>
                <a:latin typeface="+mn-lt"/>
                <a:ea typeface="+mn-ea"/>
                <a:cs typeface="+mn-cs"/>
              </a:rPr>
              <a:t>If you don’t explain chronic pain, then the patient will search for a “proper diagnosis”. </a:t>
            </a:r>
          </a:p>
          <a:p>
            <a:endParaRPr lang="en-GB" dirty="0"/>
          </a:p>
        </p:txBody>
      </p:sp>
      <p:sp>
        <p:nvSpPr>
          <p:cNvPr id="4" name="Slide Number Placeholder 3"/>
          <p:cNvSpPr>
            <a:spLocks noGrp="1"/>
          </p:cNvSpPr>
          <p:nvPr>
            <p:ph type="sldNum" sz="quarter" idx="10"/>
          </p:nvPr>
        </p:nvSpPr>
        <p:spPr/>
        <p:txBody>
          <a:bodyPr/>
          <a:lstStyle/>
          <a:p>
            <a:fld id="{6411411F-ABEC-4A7A-856D-C250C5746095}" type="slidenum">
              <a:rPr lang="en-GB" smtClean="0"/>
              <a:pPr/>
              <a:t>13</a:t>
            </a:fld>
            <a:endParaRPr lang="en-GB" dirty="0"/>
          </a:p>
        </p:txBody>
      </p:sp>
    </p:spTree>
    <p:extLst>
      <p:ext uri="{BB962C8B-B14F-4D97-AF65-F5344CB8AC3E}">
        <p14:creationId xmlns:p14="http://schemas.microsoft.com/office/powerpoint/2010/main" xmlns="" val="345581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effectLst/>
                <a:latin typeface="+mn-lt"/>
                <a:ea typeface="+mn-ea"/>
                <a:cs typeface="+mn-cs"/>
              </a:rPr>
              <a:t>And within a therapeutic community, it is important to inform and support everyone who is affected by pain - family members, carers, friends, employers; so there are many people to educate out with the pain clinic. </a:t>
            </a:r>
          </a:p>
          <a:p>
            <a:endParaRPr lang="en-GB" dirty="0"/>
          </a:p>
        </p:txBody>
      </p:sp>
      <p:sp>
        <p:nvSpPr>
          <p:cNvPr id="4" name="Slide Number Placeholder 3"/>
          <p:cNvSpPr>
            <a:spLocks noGrp="1"/>
          </p:cNvSpPr>
          <p:nvPr>
            <p:ph type="sldNum" sz="quarter" idx="10"/>
          </p:nvPr>
        </p:nvSpPr>
        <p:spPr/>
        <p:txBody>
          <a:bodyPr/>
          <a:lstStyle/>
          <a:p>
            <a:fld id="{6411411F-ABEC-4A7A-856D-C250C5746095}" type="slidenum">
              <a:rPr lang="en-GB" smtClean="0"/>
              <a:pPr/>
              <a:t>14</a:t>
            </a:fld>
            <a:endParaRPr lang="en-GB" dirty="0"/>
          </a:p>
        </p:txBody>
      </p:sp>
    </p:spTree>
    <p:extLst>
      <p:ext uri="{BB962C8B-B14F-4D97-AF65-F5344CB8AC3E}">
        <p14:creationId xmlns:p14="http://schemas.microsoft.com/office/powerpoint/2010/main" xmlns="" val="4122875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effectLst/>
                <a:latin typeface="+mn-lt"/>
                <a:ea typeface="+mn-ea"/>
                <a:cs typeface="+mn-cs"/>
              </a:rPr>
              <a:t>That brings me back to Attenborough, whose programmes on natural history are broadcast across the world.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600" kern="1200" dirty="0" smtClean="0">
                <a:solidFill>
                  <a:schemeClr val="tx1"/>
                </a:solidFill>
                <a:effectLst/>
                <a:latin typeface="+mn-lt"/>
                <a:ea typeface="+mn-ea"/>
                <a:cs typeface="+mn-cs"/>
              </a:rPr>
              <a:t>Behind the inspirational programmes and attractive coffee table books are top experts ensuring the authority of the content</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600" kern="1200" dirty="0" smtClean="0">
                <a:solidFill>
                  <a:schemeClr val="tx1"/>
                </a:solidFill>
                <a:effectLst/>
                <a:latin typeface="+mn-lt"/>
                <a:ea typeface="+mn-ea"/>
                <a:cs typeface="+mn-cs"/>
              </a:rPr>
              <a:t>Teams of dedicated, skilled professionals – researchers, camera team, producers, editors use their skills to make the material accessible</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600" dirty="0" smtClean="0"/>
              <a:t>They </a:t>
            </a:r>
            <a:r>
              <a:rPr lang="en-GB" sz="1600" kern="1200" dirty="0" smtClean="0">
                <a:solidFill>
                  <a:schemeClr val="tx1"/>
                </a:solidFill>
                <a:effectLst/>
                <a:latin typeface="+mn-lt"/>
                <a:ea typeface="+mn-ea"/>
                <a:cs typeface="+mn-cs"/>
              </a:rPr>
              <a:t>bring the subject to life and so inspire enthusiasm in listeners and readers. </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600" kern="1200" dirty="0" smtClean="0">
                <a:solidFill>
                  <a:schemeClr val="tx1"/>
                </a:solidFill>
                <a:effectLst/>
                <a:latin typeface="+mn-lt"/>
                <a:ea typeface="+mn-ea"/>
                <a:cs typeface="+mn-cs"/>
              </a:rPr>
              <a:t>There are publicity and marketing teams.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600" dirty="0" smtClean="0"/>
              <a:t>Can the pain world learn from this?</a:t>
            </a:r>
            <a:endParaRPr lang="en-GB" sz="1600" kern="1200" dirty="0" smtClean="0">
              <a:solidFill>
                <a:schemeClr val="tx1"/>
              </a:solidFill>
              <a:effectLst/>
              <a:latin typeface="+mn-lt"/>
              <a:ea typeface="+mn-ea"/>
              <a:cs typeface="+mn-cs"/>
            </a:endParaRPr>
          </a:p>
          <a:p>
            <a:pPr marL="171450" indent="-171450">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6411411F-ABEC-4A7A-856D-C250C5746095}" type="slidenum">
              <a:rPr lang="en-GB" smtClean="0"/>
              <a:pPr/>
              <a:t>15</a:t>
            </a:fld>
            <a:endParaRPr lang="en-GB" dirty="0"/>
          </a:p>
        </p:txBody>
      </p:sp>
    </p:spTree>
    <p:extLst>
      <p:ext uri="{BB962C8B-B14F-4D97-AF65-F5344CB8AC3E}">
        <p14:creationId xmlns:p14="http://schemas.microsoft.com/office/powerpoint/2010/main" xmlns="" val="44771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858838"/>
            <a:ext cx="4964113" cy="3722687"/>
          </a:xfrm>
        </p:spPr>
      </p:sp>
      <p:sp>
        <p:nvSpPr>
          <p:cNvPr id="3" name="Notes Placeholder 2"/>
          <p:cNvSpPr>
            <a:spLocks noGrp="1"/>
          </p:cNvSpPr>
          <p:nvPr>
            <p:ph type="body" idx="1"/>
          </p:nvPr>
        </p:nvSpPr>
        <p:spPr/>
        <p:txBody>
          <a:bodyPr/>
          <a:lstStyle/>
          <a:p>
            <a:r>
              <a:rPr lang="en-GB" sz="1600" kern="1200" dirty="0" smtClean="0">
                <a:solidFill>
                  <a:schemeClr val="tx1"/>
                </a:solidFill>
                <a:effectLst/>
              </a:rPr>
              <a:t>Pain Concern started as a support group, with close links to our local pain service. People wanted on-going support but they couldn’t make the support group meetings; also they wanted to be kept abreast scientific and other developments. </a:t>
            </a:r>
          </a:p>
          <a:p>
            <a:endParaRPr lang="en-GB" sz="1600" dirty="0"/>
          </a:p>
          <a:p>
            <a:r>
              <a:rPr lang="en-GB" sz="1600" kern="1200" dirty="0" smtClean="0">
                <a:solidFill>
                  <a:schemeClr val="tx1"/>
                </a:solidFill>
                <a:effectLst/>
              </a:rPr>
              <a:t>So we started </a:t>
            </a:r>
            <a:r>
              <a:rPr lang="en-GB" sz="1600" dirty="0" smtClean="0"/>
              <a:t>publishing o</a:t>
            </a:r>
            <a:r>
              <a:rPr lang="en-GB" sz="1600" kern="1200" dirty="0" smtClean="0">
                <a:solidFill>
                  <a:schemeClr val="tx1"/>
                </a:solidFill>
                <a:effectLst/>
              </a:rPr>
              <a:t>ur magazine Pain Matters.  </a:t>
            </a:r>
          </a:p>
          <a:p>
            <a:endParaRPr lang="en-GB" sz="1600" dirty="0"/>
          </a:p>
          <a:p>
            <a:r>
              <a:rPr lang="en-GB" sz="1600" kern="1200" dirty="0" smtClean="0">
                <a:solidFill>
                  <a:schemeClr val="tx1"/>
                </a:solidFill>
                <a:effectLst/>
              </a:rPr>
              <a:t>Local experts gave talks and people who couldn’t come to these meetings asked for recordings of the talks.  </a:t>
            </a:r>
          </a:p>
          <a:p>
            <a:endParaRPr lang="en-GB" sz="1600" kern="1200" dirty="0" smtClean="0">
              <a:solidFill>
                <a:schemeClr val="tx1"/>
              </a:solidFill>
              <a:effectLst/>
            </a:endParaRPr>
          </a:p>
          <a:p>
            <a:r>
              <a:rPr lang="en-GB" sz="1200" kern="1200" dirty="0" smtClean="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411411F-ABEC-4A7A-856D-C250C5746095}" type="slidenum">
              <a:rPr lang="en-GB" smtClean="0"/>
              <a:pPr/>
              <a:t>16</a:t>
            </a:fld>
            <a:endParaRPr lang="en-GB" dirty="0"/>
          </a:p>
        </p:txBody>
      </p:sp>
    </p:spTree>
    <p:extLst>
      <p:ext uri="{BB962C8B-B14F-4D97-AF65-F5344CB8AC3E}">
        <p14:creationId xmlns:p14="http://schemas.microsoft.com/office/powerpoint/2010/main" xmlns="" val="2710395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14375"/>
            <a:ext cx="4962525" cy="3722688"/>
          </a:xfrm>
        </p:spPr>
      </p:sp>
      <p:sp>
        <p:nvSpPr>
          <p:cNvPr id="3" name="Notes Placeholder 2"/>
          <p:cNvSpPr>
            <a:spLocks noGrp="1"/>
          </p:cNvSpPr>
          <p:nvPr>
            <p:ph type="body" idx="1"/>
          </p:nvPr>
        </p:nvSpPr>
        <p:spPr/>
        <p:txBody>
          <a:bodyPr/>
          <a:lstStyle/>
          <a:p>
            <a:r>
              <a:rPr lang="en-GB" sz="1600" kern="1200" dirty="0" smtClean="0">
                <a:solidFill>
                  <a:schemeClr val="tx1"/>
                </a:solidFill>
                <a:effectLst/>
              </a:rPr>
              <a:t>Our vision was:</a:t>
            </a:r>
          </a:p>
          <a:p>
            <a:r>
              <a:rPr lang="en-GB" sz="1600" dirty="0"/>
              <a:t>A</a:t>
            </a:r>
            <a:r>
              <a:rPr lang="en-GB" sz="1600" kern="1200" dirty="0" smtClean="0">
                <a:solidFill>
                  <a:schemeClr val="tx1"/>
                </a:solidFill>
                <a:effectLst/>
              </a:rPr>
              <a:t> channel of communication bringing together the pain community to talk about the issues</a:t>
            </a:r>
          </a:p>
          <a:p>
            <a:endParaRPr lang="en-GB" sz="800" kern="1200" dirty="0" smtClean="0">
              <a:solidFill>
                <a:schemeClr val="tx1"/>
              </a:solidFill>
              <a:effectLst/>
            </a:endParaRPr>
          </a:p>
          <a:p>
            <a:r>
              <a:rPr lang="en-GB" sz="1600" dirty="0"/>
              <a:t>P</a:t>
            </a:r>
            <a:r>
              <a:rPr lang="en-GB" sz="1600" dirty="0" smtClean="0"/>
              <a:t>eople under the care of their GP </a:t>
            </a:r>
            <a:r>
              <a:rPr lang="en-GB" sz="1600" kern="1200" dirty="0" smtClean="0">
                <a:solidFill>
                  <a:schemeClr val="tx1"/>
                </a:solidFill>
                <a:effectLst/>
              </a:rPr>
              <a:t>could learn from top pain specialists and benefit from peer support</a:t>
            </a:r>
            <a:r>
              <a:rPr lang="en-GB" sz="1600" dirty="0" smtClean="0"/>
              <a:t>; </a:t>
            </a:r>
          </a:p>
          <a:p>
            <a:endParaRPr lang="en-GB" sz="800" dirty="0" smtClean="0"/>
          </a:p>
          <a:p>
            <a:r>
              <a:rPr lang="en-GB" sz="1600" dirty="0"/>
              <a:t>T</a:t>
            </a:r>
            <a:r>
              <a:rPr lang="en-GB" sz="1600" dirty="0" smtClean="0"/>
              <a:t>here would be a ready support system that people </a:t>
            </a:r>
            <a:r>
              <a:rPr lang="en-GB" sz="1600" kern="1200" dirty="0" smtClean="0">
                <a:solidFill>
                  <a:schemeClr val="tx1"/>
                </a:solidFill>
                <a:effectLst/>
              </a:rPr>
              <a:t>could access whenever they needed it and wherever they </a:t>
            </a:r>
            <a:r>
              <a:rPr lang="en-GB" sz="1600" dirty="0"/>
              <a:t>were. </a:t>
            </a:r>
            <a:r>
              <a:rPr lang="en-GB" sz="1600" dirty="0" smtClean="0"/>
              <a:t/>
            </a:r>
            <a:br>
              <a:rPr lang="en-GB" sz="1600" dirty="0" smtClean="0"/>
            </a:br>
            <a:endParaRPr lang="en-GB" sz="800" dirty="0" smtClean="0"/>
          </a:p>
          <a:p>
            <a:r>
              <a:rPr lang="en-GB" sz="1600" kern="1200" dirty="0" smtClean="0">
                <a:solidFill>
                  <a:schemeClr val="tx1"/>
                </a:solidFill>
                <a:effectLst/>
              </a:rPr>
              <a:t>We wanted to educate healthcare professionals and inspire them to develop an interest in pain management for the benefit of their patients. </a:t>
            </a:r>
          </a:p>
          <a:p>
            <a:endParaRPr lang="en-GB" sz="1600" kern="1200" dirty="0" smtClean="0">
              <a:solidFill>
                <a:schemeClr val="tx1"/>
              </a:solidFill>
              <a:effectLst/>
            </a:endParaRPr>
          </a:p>
          <a:p>
            <a:r>
              <a:rPr lang="en-GB" sz="1600" kern="1200" dirty="0" smtClean="0">
                <a:solidFill>
                  <a:schemeClr val="tx1"/>
                </a:solidFill>
                <a:effectLst/>
              </a:rPr>
              <a:t>We wanted to give pain a voice.  </a:t>
            </a:r>
          </a:p>
          <a:p>
            <a:endParaRPr lang="en-GB" sz="800" kern="1200" dirty="0" smtClean="0">
              <a:solidFill>
                <a:schemeClr val="tx1"/>
              </a:solidFill>
              <a:effectLst/>
            </a:endParaRPr>
          </a:p>
          <a:p>
            <a:r>
              <a:rPr lang="en-GB" sz="1600" kern="1200" dirty="0" smtClean="0">
                <a:solidFill>
                  <a:schemeClr val="tx1"/>
                </a:solidFill>
                <a:effectLst/>
              </a:rPr>
              <a:t>What about a radio programme, we wondered …..</a:t>
            </a:r>
          </a:p>
        </p:txBody>
      </p:sp>
      <p:sp>
        <p:nvSpPr>
          <p:cNvPr id="4" name="Slide Number Placeholder 3"/>
          <p:cNvSpPr>
            <a:spLocks noGrp="1"/>
          </p:cNvSpPr>
          <p:nvPr>
            <p:ph type="sldNum" sz="quarter" idx="10"/>
          </p:nvPr>
        </p:nvSpPr>
        <p:spPr/>
        <p:txBody>
          <a:bodyPr/>
          <a:lstStyle/>
          <a:p>
            <a:fld id="{6411411F-ABEC-4A7A-856D-C250C5746095}" type="slidenum">
              <a:rPr lang="en-GB" smtClean="0"/>
              <a:pPr/>
              <a:t>17</a:t>
            </a:fld>
            <a:endParaRPr lang="en-GB" dirty="0"/>
          </a:p>
        </p:txBody>
      </p:sp>
    </p:spTree>
    <p:extLst>
      <p:ext uri="{BB962C8B-B14F-4D97-AF65-F5344CB8AC3E}">
        <p14:creationId xmlns:p14="http://schemas.microsoft.com/office/powerpoint/2010/main" xmlns="" val="2476576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714375"/>
            <a:ext cx="4962525" cy="3722688"/>
          </a:xfrm>
        </p:spPr>
      </p:sp>
      <p:sp>
        <p:nvSpPr>
          <p:cNvPr id="3" name="Notes Placeholder 2"/>
          <p:cNvSpPr>
            <a:spLocks noGrp="1"/>
          </p:cNvSpPr>
          <p:nvPr>
            <p:ph type="body" idx="1"/>
          </p:nvPr>
        </p:nvSpPr>
        <p:spPr/>
        <p:txBody>
          <a:bodyPr/>
          <a:lstStyle/>
          <a:p>
            <a:r>
              <a:rPr lang="en-GB" sz="1400" kern="1200" baseline="0" dirty="0" smtClean="0">
                <a:solidFill>
                  <a:schemeClr val="tx1"/>
                </a:solidFill>
                <a:effectLst/>
              </a:rPr>
              <a:t>At</a:t>
            </a:r>
            <a:r>
              <a:rPr lang="en-GB" sz="1400" kern="1200" dirty="0" smtClean="0">
                <a:solidFill>
                  <a:schemeClr val="tx1"/>
                </a:solidFill>
                <a:effectLst/>
              </a:rPr>
              <a:t> the moment there are </a:t>
            </a:r>
            <a:r>
              <a:rPr lang="en-GB" sz="1400" dirty="0" smtClean="0"/>
              <a:t>42</a:t>
            </a:r>
            <a:r>
              <a:rPr lang="en-GB" sz="1400" kern="1200" dirty="0" smtClean="0">
                <a:solidFill>
                  <a:schemeClr val="tx1"/>
                </a:solidFill>
                <a:effectLst/>
              </a:rPr>
              <a:t> podcasts on pain. </a:t>
            </a:r>
            <a:r>
              <a:rPr lang="en-GB" sz="1400" dirty="0" smtClean="0"/>
              <a:t>They are available as CDs – we know</a:t>
            </a:r>
            <a:r>
              <a:rPr lang="en-GB" sz="1400" baseline="0" dirty="0" smtClean="0"/>
              <a:t> that </a:t>
            </a:r>
            <a:r>
              <a:rPr lang="en-GB" sz="1400" dirty="0" smtClean="0"/>
              <a:t>not everyone can access the internet. They are a unique resource. We evaluated them in 2012 and I’ve brought copies of the executive summary with me tonight. </a:t>
            </a:r>
          </a:p>
          <a:p>
            <a:endParaRPr lang="en-GB" sz="800" kern="1200" dirty="0" smtClean="0">
              <a:solidFill>
                <a:schemeClr val="tx1"/>
              </a:solidFill>
              <a:effectLst/>
            </a:endParaRPr>
          </a:p>
          <a:p>
            <a:r>
              <a:rPr lang="en-GB" sz="1400" kern="1200" dirty="0" smtClean="0">
                <a:solidFill>
                  <a:schemeClr val="tx1"/>
                </a:solidFill>
                <a:effectLst/>
              </a:rPr>
              <a:t>We are a small charity and we do need help. We have had fantastic support from our advisory board of </a:t>
            </a:r>
            <a:r>
              <a:rPr lang="en-GB" sz="1400" dirty="0" smtClean="0"/>
              <a:t>experts. </a:t>
            </a:r>
            <a:r>
              <a:rPr lang="en-GB" sz="1400" kern="1200" dirty="0" smtClean="0">
                <a:solidFill>
                  <a:schemeClr val="tx1"/>
                </a:solidFill>
                <a:effectLst/>
              </a:rPr>
              <a:t>We need healthcare profession to help us  by letting us  interview you at work;  we need your help with marketing Airing Pain, telling </a:t>
            </a:r>
            <a:r>
              <a:rPr lang="en-GB" sz="1400" dirty="0" smtClean="0"/>
              <a:t>your</a:t>
            </a:r>
            <a:r>
              <a:rPr lang="en-GB" sz="1400" kern="1200" dirty="0" smtClean="0">
                <a:solidFill>
                  <a:schemeClr val="tx1"/>
                </a:solidFill>
                <a:effectLst/>
              </a:rPr>
              <a:t> patients to listen. We also need help raising money.</a:t>
            </a:r>
          </a:p>
          <a:p>
            <a:endParaRPr lang="en-GB" sz="800" dirty="0"/>
          </a:p>
          <a:p>
            <a:endParaRPr lang="en-GB" sz="1400" dirty="0"/>
          </a:p>
        </p:txBody>
      </p:sp>
      <p:sp>
        <p:nvSpPr>
          <p:cNvPr id="4" name="Slide Number Placeholder 3"/>
          <p:cNvSpPr>
            <a:spLocks noGrp="1"/>
          </p:cNvSpPr>
          <p:nvPr>
            <p:ph type="sldNum" sz="quarter" idx="10"/>
          </p:nvPr>
        </p:nvSpPr>
        <p:spPr/>
        <p:txBody>
          <a:bodyPr/>
          <a:lstStyle/>
          <a:p>
            <a:fld id="{6411411F-ABEC-4A7A-856D-C250C5746095}" type="slidenum">
              <a:rPr lang="en-GB" smtClean="0"/>
              <a:pPr/>
              <a:t>18</a:t>
            </a:fld>
            <a:endParaRPr lang="en-GB" dirty="0"/>
          </a:p>
        </p:txBody>
      </p:sp>
    </p:spTree>
    <p:extLst>
      <p:ext uri="{BB962C8B-B14F-4D97-AF65-F5344CB8AC3E}">
        <p14:creationId xmlns:p14="http://schemas.microsoft.com/office/powerpoint/2010/main" xmlns="" val="1388165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088C562-EE78-4767-9107-08E54C4585A7}" type="slidenum">
              <a:rPr lang="en-GB" smtClean="0"/>
              <a:pPr/>
              <a:t>20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088C562-EE78-4767-9107-08E54C4585A7}"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088C562-EE78-4767-9107-08E54C4585A7}" type="slidenum">
              <a:rPr lang="en-GB" smtClean="0"/>
              <a:pPr/>
              <a:t>22</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088C562-EE78-4767-9107-08E54C4585A7}" type="slidenum">
              <a:rPr lang="en-GB" smtClean="0"/>
              <a:pPr/>
              <a:t>24</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60% in England, 27% in Scotland.  Few in Northern Ireland.  </a:t>
            </a:r>
          </a:p>
          <a:p>
            <a:endParaRPr lang="en-GB" dirty="0" smtClean="0"/>
          </a:p>
          <a:p>
            <a:r>
              <a:rPr lang="en-GB" dirty="0" smtClean="0"/>
              <a:t>Almost 70% female, 30% male.  </a:t>
            </a:r>
          </a:p>
          <a:p>
            <a:endParaRPr lang="en-GB" dirty="0" smtClean="0"/>
          </a:p>
          <a:p>
            <a:r>
              <a:rPr lang="en-GB" dirty="0" smtClean="0"/>
              <a:t>Some international: almost 10 % abroad.  </a:t>
            </a:r>
            <a:endParaRPr lang="en-GB" dirty="0"/>
          </a:p>
        </p:txBody>
      </p:sp>
      <p:sp>
        <p:nvSpPr>
          <p:cNvPr id="4" name="Slide Number Placeholder 3"/>
          <p:cNvSpPr>
            <a:spLocks noGrp="1"/>
          </p:cNvSpPr>
          <p:nvPr>
            <p:ph type="sldNum" sz="quarter" idx="10"/>
          </p:nvPr>
        </p:nvSpPr>
        <p:spPr/>
        <p:txBody>
          <a:bodyPr/>
          <a:lstStyle/>
          <a:p>
            <a:fld id="{0088C562-EE78-4767-9107-08E54C4585A7}" type="slidenum">
              <a:rPr lang="en-GB" smtClean="0"/>
              <a:pPr/>
              <a:t>26</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088C562-EE78-4767-9107-08E54C4585A7}" type="slidenum">
              <a:rPr lang="en-GB" smtClean="0"/>
              <a:pPr/>
              <a:t>27</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088C562-EE78-4767-9107-08E54C4585A7}" type="slidenum">
              <a:rPr lang="en-GB" smtClean="0"/>
              <a:pPr/>
              <a:t>28</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088C562-EE78-4767-9107-08E54C4585A7}" type="slidenum">
              <a:rPr lang="en-GB" smtClean="0"/>
              <a:pPr/>
              <a:t>31</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11411F-ABEC-4A7A-856D-C250C5746095}" type="slidenum">
              <a:rPr lang="en-GB" smtClean="0"/>
              <a:pPr/>
              <a:t>3</a:t>
            </a:fld>
            <a:endParaRPr lang="en-GB" dirty="0"/>
          </a:p>
        </p:txBody>
      </p:sp>
    </p:spTree>
    <p:extLst>
      <p:ext uri="{BB962C8B-B14F-4D97-AF65-F5344CB8AC3E}">
        <p14:creationId xmlns:p14="http://schemas.microsoft.com/office/powerpoint/2010/main" xmlns="" val="3492545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effectLst/>
              </a:rPr>
              <a:t>Most of us here will have a memory of a lecturer or teacher who went beyond covering the curriculum, aroused in us curiosity about their subject and inspired us to soak up information to such an extent it is with us today.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effectLst/>
              </a:rPr>
              <a:t>They may even have changed the course of life and who we are. This is knowledge that we value and continually renew as new research and information ads to the subject matter.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kern="1200"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effectLst/>
              </a:rPr>
              <a:t>A source of inspiration is not necessarily a teacher, sometimes it is a parent or a documentary programme – television presenters like David Attenborough who has inspired a generation of natural historians.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effectLst/>
              </a:rPr>
              <a:t>Inspirational educators usually talk fondly about the people who originally inspired them with a love of their subject. </a:t>
            </a:r>
          </a:p>
          <a:p>
            <a:endParaRPr lang="en-GB" sz="1600" dirty="0"/>
          </a:p>
        </p:txBody>
      </p:sp>
      <p:sp>
        <p:nvSpPr>
          <p:cNvPr id="4" name="Slide Number Placeholder 3"/>
          <p:cNvSpPr>
            <a:spLocks noGrp="1"/>
          </p:cNvSpPr>
          <p:nvPr>
            <p:ph type="sldNum" sz="quarter" idx="10"/>
          </p:nvPr>
        </p:nvSpPr>
        <p:spPr/>
        <p:txBody>
          <a:bodyPr/>
          <a:lstStyle/>
          <a:p>
            <a:fld id="{6411411F-ABEC-4A7A-856D-C250C5746095}" type="slidenum">
              <a:rPr lang="en-GB" smtClean="0"/>
              <a:pPr/>
              <a:t>4</a:t>
            </a:fld>
            <a:endParaRPr lang="en-GB" dirty="0"/>
          </a:p>
        </p:txBody>
      </p:sp>
      <p:pic>
        <p:nvPicPr>
          <p:cNvPr id="6" name="Picture 2" descr="C:\Users\Heather\AppData\Local\Temp\Pain Concern logo_red-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22973" y="3163119"/>
            <a:ext cx="1249684" cy="13314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91755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kern="1200" dirty="0" smtClean="0">
                <a:solidFill>
                  <a:schemeClr val="tx1"/>
                </a:solidFill>
                <a:effectLst/>
              </a:rPr>
              <a:t>As healthcare professionals you are in the job of education, reading up on new research and adding to it. You are experts in evidence-based care, multi-disciplinary management, bio-psycho-social assessment. </a:t>
            </a:r>
          </a:p>
          <a:p>
            <a:endParaRPr lang="en-GB" sz="800" dirty="0"/>
          </a:p>
          <a:p>
            <a:r>
              <a:rPr lang="en-GB" sz="1600" kern="1200" dirty="0" smtClean="0">
                <a:solidFill>
                  <a:schemeClr val="tx1"/>
                </a:solidFill>
                <a:effectLst/>
              </a:rPr>
              <a:t>You teach and/or mentor junior colleagues. You use your </a:t>
            </a:r>
            <a:r>
              <a:rPr lang="en-GB" sz="1600" dirty="0" smtClean="0"/>
              <a:t>training</a:t>
            </a:r>
            <a:r>
              <a:rPr lang="en-GB" sz="1600" kern="1200" dirty="0" smtClean="0">
                <a:solidFill>
                  <a:schemeClr val="tx1"/>
                </a:solidFill>
                <a:effectLst/>
              </a:rPr>
              <a:t> in your clinics, where you also apply empathy and communication skills. </a:t>
            </a:r>
          </a:p>
          <a:p>
            <a:endParaRPr lang="en-GB" sz="800" kern="1200" dirty="0" smtClean="0">
              <a:solidFill>
                <a:schemeClr val="tx1"/>
              </a:solidFill>
              <a:effectLst/>
            </a:endParaRPr>
          </a:p>
          <a:p>
            <a:r>
              <a:rPr lang="en-GB" sz="1600" kern="1200" dirty="0" smtClean="0">
                <a:solidFill>
                  <a:schemeClr val="tx1"/>
                </a:solidFill>
                <a:effectLst/>
              </a:rPr>
              <a:t>Parallel to your services, some of your patients may run a support group. There may even be a self management programme where trained ‘expert patients’ teach others basic pain management skills. </a:t>
            </a:r>
            <a:r>
              <a:rPr lang="en-GB" sz="1600" dirty="0" smtClean="0"/>
              <a:t>Helplines are another common resource.</a:t>
            </a:r>
            <a:endParaRPr lang="en-GB" sz="1600" kern="1200" dirty="0" smtClean="0">
              <a:solidFill>
                <a:schemeClr val="tx1"/>
              </a:solidFill>
              <a:effectLst/>
            </a:endParaRPr>
          </a:p>
          <a:p>
            <a:endParaRPr lang="en-GB" sz="1600" dirty="0"/>
          </a:p>
        </p:txBody>
      </p:sp>
      <p:sp>
        <p:nvSpPr>
          <p:cNvPr id="4" name="Slide Number Placeholder 3"/>
          <p:cNvSpPr>
            <a:spLocks noGrp="1"/>
          </p:cNvSpPr>
          <p:nvPr>
            <p:ph type="sldNum" sz="quarter" idx="10"/>
          </p:nvPr>
        </p:nvSpPr>
        <p:spPr/>
        <p:txBody>
          <a:bodyPr/>
          <a:lstStyle/>
          <a:p>
            <a:fld id="{6411411F-ABEC-4A7A-856D-C250C5746095}" type="slidenum">
              <a:rPr lang="en-GB" smtClean="0"/>
              <a:pPr/>
              <a:t>5</a:t>
            </a:fld>
            <a:endParaRPr lang="en-GB" dirty="0"/>
          </a:p>
        </p:txBody>
      </p:sp>
    </p:spTree>
    <p:extLst>
      <p:ext uri="{BB962C8B-B14F-4D97-AF65-F5344CB8AC3E}">
        <p14:creationId xmlns:p14="http://schemas.microsoft.com/office/powerpoint/2010/main" xmlns="" val="2036227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kern="1200" dirty="0" smtClean="0">
                <a:solidFill>
                  <a:schemeClr val="tx1"/>
                </a:solidFill>
                <a:effectLst/>
              </a:rPr>
              <a:t>Living with chronic pain is difficult. You face ingrained beliefs and prejudices. </a:t>
            </a:r>
            <a:endParaRPr lang="en-GB" sz="1600" dirty="0"/>
          </a:p>
        </p:txBody>
      </p:sp>
      <p:sp>
        <p:nvSpPr>
          <p:cNvPr id="4" name="Slide Number Placeholder 3"/>
          <p:cNvSpPr>
            <a:spLocks noGrp="1"/>
          </p:cNvSpPr>
          <p:nvPr>
            <p:ph type="sldNum" sz="quarter" idx="10"/>
          </p:nvPr>
        </p:nvSpPr>
        <p:spPr/>
        <p:txBody>
          <a:bodyPr/>
          <a:lstStyle/>
          <a:p>
            <a:fld id="{6411411F-ABEC-4A7A-856D-C250C5746095}" type="slidenum">
              <a:rPr lang="en-GB" smtClean="0"/>
              <a:pPr/>
              <a:t>6</a:t>
            </a:fld>
            <a:endParaRPr lang="en-GB" dirty="0"/>
          </a:p>
        </p:txBody>
      </p:sp>
    </p:spTree>
    <p:extLst>
      <p:ext uri="{BB962C8B-B14F-4D97-AF65-F5344CB8AC3E}">
        <p14:creationId xmlns:p14="http://schemas.microsoft.com/office/powerpoint/2010/main" xmlns="" val="2647241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11411F-ABEC-4A7A-856D-C250C5746095}" type="slidenum">
              <a:rPr lang="en-GB" smtClean="0"/>
              <a:pPr/>
              <a:t>7</a:t>
            </a:fld>
            <a:endParaRPr lang="en-GB" dirty="0"/>
          </a:p>
        </p:txBody>
      </p:sp>
    </p:spTree>
    <p:extLst>
      <p:ext uri="{BB962C8B-B14F-4D97-AF65-F5344CB8AC3E}">
        <p14:creationId xmlns:p14="http://schemas.microsoft.com/office/powerpoint/2010/main" xmlns="" val="2811310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kern="1200" dirty="0" smtClean="0">
                <a:solidFill>
                  <a:schemeClr val="tx1"/>
                </a:solidFill>
                <a:effectLst/>
              </a:rPr>
              <a:t>Patrick Wall was Life President of Pain Concern. He understood that the experiences of a person in pain depend significantly on their beliefs about it.  </a:t>
            </a:r>
          </a:p>
          <a:p>
            <a:endParaRPr lang="en-GB" sz="1600" dirty="0"/>
          </a:p>
          <a:p>
            <a:r>
              <a:rPr lang="en-GB" sz="1600" kern="1200" dirty="0" smtClean="0">
                <a:solidFill>
                  <a:schemeClr val="tx1"/>
                </a:solidFill>
                <a:effectLst/>
              </a:rPr>
              <a:t>He had a vision of a new “therapeutic community” that could attack prejudice and sweep away hampering beliefs about pain.</a:t>
            </a:r>
            <a:endParaRPr lang="en-GB" sz="1600" dirty="0"/>
          </a:p>
        </p:txBody>
      </p:sp>
      <p:sp>
        <p:nvSpPr>
          <p:cNvPr id="4" name="Slide Number Placeholder 3"/>
          <p:cNvSpPr>
            <a:spLocks noGrp="1"/>
          </p:cNvSpPr>
          <p:nvPr>
            <p:ph type="sldNum" sz="quarter" idx="10"/>
          </p:nvPr>
        </p:nvSpPr>
        <p:spPr/>
        <p:txBody>
          <a:bodyPr/>
          <a:lstStyle/>
          <a:p>
            <a:fld id="{6411411F-ABEC-4A7A-856D-C250C5746095}" type="slidenum">
              <a:rPr lang="en-GB" smtClean="0"/>
              <a:pPr/>
              <a:t>8</a:t>
            </a:fld>
            <a:endParaRPr lang="en-GB" dirty="0"/>
          </a:p>
        </p:txBody>
      </p:sp>
    </p:spTree>
    <p:extLst>
      <p:ext uri="{BB962C8B-B14F-4D97-AF65-F5344CB8AC3E}">
        <p14:creationId xmlns:p14="http://schemas.microsoft.com/office/powerpoint/2010/main" xmlns="" val="1352445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His vision was radical and far</a:t>
            </a:r>
            <a:r>
              <a:rPr lang="en-GB" sz="1600" baseline="0" dirty="0" smtClean="0"/>
              <a:t>-reaching. His therapeutic community was inclusive. Here are some of his ideas</a:t>
            </a:r>
            <a:endParaRPr lang="en-GB" sz="1600" dirty="0"/>
          </a:p>
        </p:txBody>
      </p:sp>
      <p:sp>
        <p:nvSpPr>
          <p:cNvPr id="4" name="Slide Number Placeholder 3"/>
          <p:cNvSpPr>
            <a:spLocks noGrp="1"/>
          </p:cNvSpPr>
          <p:nvPr>
            <p:ph type="sldNum" sz="quarter" idx="10"/>
          </p:nvPr>
        </p:nvSpPr>
        <p:spPr/>
        <p:txBody>
          <a:bodyPr/>
          <a:lstStyle/>
          <a:p>
            <a:fld id="{6411411F-ABEC-4A7A-856D-C250C5746095}" type="slidenum">
              <a:rPr lang="en-GB" smtClean="0"/>
              <a:pPr/>
              <a:t>9</a:t>
            </a:fld>
            <a:endParaRPr lang="en-GB" dirty="0"/>
          </a:p>
        </p:txBody>
      </p:sp>
    </p:spTree>
    <p:extLst>
      <p:ext uri="{BB962C8B-B14F-4D97-AF65-F5344CB8AC3E}">
        <p14:creationId xmlns:p14="http://schemas.microsoft.com/office/powerpoint/2010/main" xmlns="" val="2287810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3EABBC1-1CAE-4FBF-9372-CBC0D4C691E6}" type="datetimeFigureOut">
              <a:rPr lang="en-GB" smtClean="0"/>
              <a:pPr/>
              <a:t>09/05/2013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73D8E37-18F2-489A-812A-E02ADC7B8CF3}" type="slidenum">
              <a:rPr lang="en-GB" smtClean="0"/>
              <a:pPr/>
              <a:t>‹#›</a:t>
            </a:fld>
            <a:endParaRPr lang="en-GB" dirty="0"/>
          </a:p>
        </p:txBody>
      </p:sp>
    </p:spTree>
    <p:extLst>
      <p:ext uri="{BB962C8B-B14F-4D97-AF65-F5344CB8AC3E}">
        <p14:creationId xmlns:p14="http://schemas.microsoft.com/office/powerpoint/2010/main" xmlns="" val="1891366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EABBC1-1CAE-4FBF-9372-CBC0D4C691E6}" type="datetimeFigureOut">
              <a:rPr lang="en-GB" smtClean="0"/>
              <a:pPr/>
              <a:t>09/05/2013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73D8E37-18F2-489A-812A-E02ADC7B8CF3}" type="slidenum">
              <a:rPr lang="en-GB" smtClean="0"/>
              <a:pPr/>
              <a:t>‹#›</a:t>
            </a:fld>
            <a:endParaRPr lang="en-GB" dirty="0"/>
          </a:p>
        </p:txBody>
      </p:sp>
    </p:spTree>
    <p:extLst>
      <p:ext uri="{BB962C8B-B14F-4D97-AF65-F5344CB8AC3E}">
        <p14:creationId xmlns:p14="http://schemas.microsoft.com/office/powerpoint/2010/main" xmlns="" val="2408683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EABBC1-1CAE-4FBF-9372-CBC0D4C691E6}" type="datetimeFigureOut">
              <a:rPr lang="en-GB" smtClean="0"/>
              <a:pPr/>
              <a:t>09/05/2013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73D8E37-18F2-489A-812A-E02ADC7B8CF3}" type="slidenum">
              <a:rPr lang="en-GB" smtClean="0"/>
              <a:pPr/>
              <a:t>‹#›</a:t>
            </a:fld>
            <a:endParaRPr lang="en-GB" dirty="0"/>
          </a:p>
        </p:txBody>
      </p:sp>
    </p:spTree>
    <p:extLst>
      <p:ext uri="{BB962C8B-B14F-4D97-AF65-F5344CB8AC3E}">
        <p14:creationId xmlns:p14="http://schemas.microsoft.com/office/powerpoint/2010/main" xmlns="" val="223122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EABBC1-1CAE-4FBF-9372-CBC0D4C691E6}" type="datetimeFigureOut">
              <a:rPr lang="en-GB" smtClean="0"/>
              <a:pPr/>
              <a:t>09/05/2013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73D8E37-18F2-489A-812A-E02ADC7B8CF3}" type="slidenum">
              <a:rPr lang="en-GB" smtClean="0"/>
              <a:pPr/>
              <a:t>‹#›</a:t>
            </a:fld>
            <a:endParaRPr lang="en-GB" dirty="0"/>
          </a:p>
        </p:txBody>
      </p:sp>
    </p:spTree>
    <p:extLst>
      <p:ext uri="{BB962C8B-B14F-4D97-AF65-F5344CB8AC3E}">
        <p14:creationId xmlns:p14="http://schemas.microsoft.com/office/powerpoint/2010/main" xmlns="" val="1578606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EABBC1-1CAE-4FBF-9372-CBC0D4C691E6}" type="datetimeFigureOut">
              <a:rPr lang="en-GB" smtClean="0"/>
              <a:pPr/>
              <a:t>09/05/2013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73D8E37-18F2-489A-812A-E02ADC7B8CF3}" type="slidenum">
              <a:rPr lang="en-GB" smtClean="0"/>
              <a:pPr/>
              <a:t>‹#›</a:t>
            </a:fld>
            <a:endParaRPr lang="en-GB" dirty="0"/>
          </a:p>
        </p:txBody>
      </p:sp>
    </p:spTree>
    <p:extLst>
      <p:ext uri="{BB962C8B-B14F-4D97-AF65-F5344CB8AC3E}">
        <p14:creationId xmlns:p14="http://schemas.microsoft.com/office/powerpoint/2010/main" xmlns="" val="1128511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3EABBC1-1CAE-4FBF-9372-CBC0D4C691E6}" type="datetimeFigureOut">
              <a:rPr lang="en-GB" smtClean="0"/>
              <a:pPr/>
              <a:t>09/05/2013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73D8E37-18F2-489A-812A-E02ADC7B8CF3}" type="slidenum">
              <a:rPr lang="en-GB" smtClean="0"/>
              <a:pPr/>
              <a:t>‹#›</a:t>
            </a:fld>
            <a:endParaRPr lang="en-GB" dirty="0"/>
          </a:p>
        </p:txBody>
      </p:sp>
    </p:spTree>
    <p:extLst>
      <p:ext uri="{BB962C8B-B14F-4D97-AF65-F5344CB8AC3E}">
        <p14:creationId xmlns:p14="http://schemas.microsoft.com/office/powerpoint/2010/main" xmlns="" val="3899221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3EABBC1-1CAE-4FBF-9372-CBC0D4C691E6}" type="datetimeFigureOut">
              <a:rPr lang="en-GB" smtClean="0"/>
              <a:pPr/>
              <a:t>09/05/2013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73D8E37-18F2-489A-812A-E02ADC7B8CF3}" type="slidenum">
              <a:rPr lang="en-GB" smtClean="0"/>
              <a:pPr/>
              <a:t>‹#›</a:t>
            </a:fld>
            <a:endParaRPr lang="en-GB" dirty="0"/>
          </a:p>
        </p:txBody>
      </p:sp>
    </p:spTree>
    <p:extLst>
      <p:ext uri="{BB962C8B-B14F-4D97-AF65-F5344CB8AC3E}">
        <p14:creationId xmlns:p14="http://schemas.microsoft.com/office/powerpoint/2010/main" xmlns="" val="74286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3EABBC1-1CAE-4FBF-9372-CBC0D4C691E6}" type="datetimeFigureOut">
              <a:rPr lang="en-GB" smtClean="0"/>
              <a:pPr/>
              <a:t>09/05/2013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73D8E37-18F2-489A-812A-E02ADC7B8CF3}" type="slidenum">
              <a:rPr lang="en-GB" smtClean="0"/>
              <a:pPr/>
              <a:t>‹#›</a:t>
            </a:fld>
            <a:endParaRPr lang="en-GB" dirty="0"/>
          </a:p>
        </p:txBody>
      </p:sp>
    </p:spTree>
    <p:extLst>
      <p:ext uri="{BB962C8B-B14F-4D97-AF65-F5344CB8AC3E}">
        <p14:creationId xmlns:p14="http://schemas.microsoft.com/office/powerpoint/2010/main" xmlns="" val="428914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EABBC1-1CAE-4FBF-9372-CBC0D4C691E6}" type="datetimeFigureOut">
              <a:rPr lang="en-GB" smtClean="0"/>
              <a:pPr/>
              <a:t>09/05/2013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73D8E37-18F2-489A-812A-E02ADC7B8CF3}" type="slidenum">
              <a:rPr lang="en-GB" smtClean="0"/>
              <a:pPr/>
              <a:t>‹#›</a:t>
            </a:fld>
            <a:endParaRPr lang="en-GB" dirty="0"/>
          </a:p>
        </p:txBody>
      </p:sp>
    </p:spTree>
    <p:extLst>
      <p:ext uri="{BB962C8B-B14F-4D97-AF65-F5344CB8AC3E}">
        <p14:creationId xmlns:p14="http://schemas.microsoft.com/office/powerpoint/2010/main" xmlns="" val="678659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EABBC1-1CAE-4FBF-9372-CBC0D4C691E6}" type="datetimeFigureOut">
              <a:rPr lang="en-GB" smtClean="0"/>
              <a:pPr/>
              <a:t>09/05/2013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73D8E37-18F2-489A-812A-E02ADC7B8CF3}" type="slidenum">
              <a:rPr lang="en-GB" smtClean="0"/>
              <a:pPr/>
              <a:t>‹#›</a:t>
            </a:fld>
            <a:endParaRPr lang="en-GB" dirty="0"/>
          </a:p>
        </p:txBody>
      </p:sp>
    </p:spTree>
    <p:extLst>
      <p:ext uri="{BB962C8B-B14F-4D97-AF65-F5344CB8AC3E}">
        <p14:creationId xmlns:p14="http://schemas.microsoft.com/office/powerpoint/2010/main" xmlns="" val="638586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EABBC1-1CAE-4FBF-9372-CBC0D4C691E6}" type="datetimeFigureOut">
              <a:rPr lang="en-GB" smtClean="0"/>
              <a:pPr/>
              <a:t>09/05/2013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73D8E37-18F2-489A-812A-E02ADC7B8CF3}" type="slidenum">
              <a:rPr lang="en-GB" smtClean="0"/>
              <a:pPr/>
              <a:t>‹#›</a:t>
            </a:fld>
            <a:endParaRPr lang="en-GB" dirty="0"/>
          </a:p>
        </p:txBody>
      </p:sp>
    </p:spTree>
    <p:extLst>
      <p:ext uri="{BB962C8B-B14F-4D97-AF65-F5344CB8AC3E}">
        <p14:creationId xmlns:p14="http://schemas.microsoft.com/office/powerpoint/2010/main" xmlns="" val="2206458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EABBC1-1CAE-4FBF-9372-CBC0D4C691E6}" type="datetimeFigureOut">
              <a:rPr lang="en-GB" smtClean="0"/>
              <a:pPr/>
              <a:t>09/05/2013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3D8E37-18F2-489A-812A-E02ADC7B8CF3}" type="slidenum">
              <a:rPr lang="en-GB" smtClean="0"/>
              <a:pPr/>
              <a:t>‹#›</a:t>
            </a:fld>
            <a:endParaRPr lang="en-GB" dirty="0"/>
          </a:p>
        </p:txBody>
      </p:sp>
    </p:spTree>
    <p:extLst>
      <p:ext uri="{BB962C8B-B14F-4D97-AF65-F5344CB8AC3E}">
        <p14:creationId xmlns:p14="http://schemas.microsoft.com/office/powerpoint/2010/main" xmlns="" val="56101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Linda.pollock5@btinternet.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6"/>
            <a:ext cx="7772400" cy="2907755"/>
          </a:xfrm>
        </p:spPr>
        <p:txBody>
          <a:bodyPr>
            <a:normAutofit fontScale="90000"/>
          </a:bodyPr>
          <a:lstStyle/>
          <a:p>
            <a:r>
              <a:rPr lang="en-GB" b="1" dirty="0" smtClean="0">
                <a:solidFill>
                  <a:srgbClr val="FF0000"/>
                </a:solidFill>
              </a:rPr>
              <a:t>Pain education: 2 sides of the same coin?</a:t>
            </a:r>
            <a:br>
              <a:rPr lang="en-GB" b="1" dirty="0" smtClean="0">
                <a:solidFill>
                  <a:srgbClr val="FF0000"/>
                </a:solidFill>
              </a:rPr>
            </a:br>
            <a:r>
              <a:rPr lang="en-GB" sz="4000" dirty="0" smtClean="0">
                <a:solidFill>
                  <a:srgbClr val="C00000"/>
                </a:solidFill>
              </a:rPr>
              <a:t>Ways in which professional and public/consumer education can work together</a:t>
            </a:r>
            <a:endParaRPr lang="en-GB" sz="4000" dirty="0">
              <a:solidFill>
                <a:srgbClr val="C00000"/>
              </a:solidFill>
            </a:endParaRPr>
          </a:p>
        </p:txBody>
      </p:sp>
      <p:sp>
        <p:nvSpPr>
          <p:cNvPr id="3" name="Subtitle 2"/>
          <p:cNvSpPr>
            <a:spLocks noGrp="1"/>
          </p:cNvSpPr>
          <p:nvPr>
            <p:ph type="subTitle" idx="1"/>
          </p:nvPr>
        </p:nvSpPr>
        <p:spPr/>
        <p:txBody>
          <a:bodyPr/>
          <a:lstStyle/>
          <a:p>
            <a:r>
              <a:rPr lang="en-GB" dirty="0" smtClean="0"/>
              <a:t>Heather Wallace</a:t>
            </a:r>
          </a:p>
          <a:p>
            <a:r>
              <a:rPr lang="en-GB" dirty="0" smtClean="0"/>
              <a:t>Paul Harvard Evans</a:t>
            </a:r>
            <a:endParaRPr lang="en-GB" dirty="0"/>
          </a:p>
        </p:txBody>
      </p:sp>
      <p:pic>
        <p:nvPicPr>
          <p:cNvPr id="4" name="Picture 2" descr="C:\Users\Heather\AppData\Local\Temp\Pain Concern logo_red-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94316" y="5526572"/>
            <a:ext cx="1249684" cy="13314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068250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Therapeutic community</a:t>
            </a:r>
            <a:endParaRPr lang="en-GB" dirty="0">
              <a:solidFill>
                <a:srgbClr val="FF0000"/>
              </a:solidFill>
            </a:endParaRPr>
          </a:p>
        </p:txBody>
      </p:sp>
      <p:sp>
        <p:nvSpPr>
          <p:cNvPr id="3" name="Content Placeholder 2"/>
          <p:cNvSpPr>
            <a:spLocks noGrp="1"/>
          </p:cNvSpPr>
          <p:nvPr>
            <p:ph idx="1"/>
          </p:nvPr>
        </p:nvSpPr>
        <p:spPr/>
        <p:txBody>
          <a:bodyPr/>
          <a:lstStyle/>
          <a:p>
            <a:r>
              <a:rPr lang="en-GB" sz="4000" b="1" dirty="0" smtClean="0"/>
              <a:t>“We cannot leave it to the specialist to do all that is needful”</a:t>
            </a:r>
          </a:p>
          <a:p>
            <a:pPr marL="457200" lvl="1" indent="0">
              <a:buNone/>
            </a:pPr>
            <a:r>
              <a:rPr lang="en-GB" b="1" i="1" dirty="0" smtClean="0"/>
              <a:t>Defeating Pain: the war against a silent epidemic</a:t>
            </a:r>
            <a:endParaRPr lang="en-GB" b="1" i="1" dirty="0"/>
          </a:p>
        </p:txBody>
      </p:sp>
      <p:pic>
        <p:nvPicPr>
          <p:cNvPr id="4" name="Picture 2" descr="C:\Users\Heather\AppData\Local\Temp\Pain Concern logo_red-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0071" y="5511607"/>
            <a:ext cx="1249684" cy="13314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53369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Three Steps of Liberation</a:t>
            </a:r>
            <a:endParaRPr lang="en-GB"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GB" dirty="0"/>
              <a:t>1. Regaining the possibility of physical activity </a:t>
            </a:r>
          </a:p>
          <a:p>
            <a:pPr marL="0" indent="0">
              <a:buNone/>
            </a:pPr>
            <a:r>
              <a:rPr lang="en-GB" dirty="0"/>
              <a:t>2. Reawakening a sense of </a:t>
            </a:r>
            <a:r>
              <a:rPr lang="en-GB" dirty="0" smtClean="0"/>
              <a:t>expectation</a:t>
            </a:r>
          </a:p>
          <a:p>
            <a:pPr marL="0" indent="0">
              <a:buNone/>
            </a:pPr>
            <a:r>
              <a:rPr lang="en-GB" dirty="0"/>
              <a:t>	</a:t>
            </a:r>
            <a:r>
              <a:rPr lang="en-GB" dirty="0" smtClean="0"/>
              <a:t>– </a:t>
            </a:r>
            <a:r>
              <a:rPr lang="en-GB" dirty="0"/>
              <a:t>responding with hope and confidence to every kind of assistance.</a:t>
            </a:r>
          </a:p>
          <a:p>
            <a:pPr marL="0" indent="0">
              <a:buNone/>
            </a:pPr>
            <a:r>
              <a:rPr lang="en-GB" dirty="0"/>
              <a:t>3. A positive attitude to exploration </a:t>
            </a:r>
            <a:endParaRPr lang="en-GB" dirty="0" smtClean="0"/>
          </a:p>
          <a:p>
            <a:pPr marL="0" indent="0">
              <a:buNone/>
            </a:pPr>
            <a:r>
              <a:rPr lang="en-GB" dirty="0"/>
              <a:t>	</a:t>
            </a:r>
            <a:r>
              <a:rPr lang="en-GB" dirty="0" smtClean="0"/>
              <a:t>– you </a:t>
            </a:r>
            <a:r>
              <a:rPr lang="en-GB" dirty="0"/>
              <a:t>are actively exploring </a:t>
            </a:r>
            <a:r>
              <a:rPr lang="en-GB" dirty="0" smtClean="0"/>
              <a:t>the possibilities of a prescribed medicine, diet, exercise</a:t>
            </a:r>
            <a:endParaRPr lang="en-GB" dirty="0"/>
          </a:p>
        </p:txBody>
      </p:sp>
      <p:pic>
        <p:nvPicPr>
          <p:cNvPr id="4" name="Picture 2" descr="C:\Users\Heather\AppData\Local\Temp\Pain Concern logo_red-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93459" y="5554587"/>
            <a:ext cx="1249684" cy="13314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983432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Education</a:t>
            </a:r>
            <a:endParaRPr lang="en-GB" dirty="0">
              <a:solidFill>
                <a:srgbClr val="FF0000"/>
              </a:solidFill>
            </a:endParaRPr>
          </a:p>
        </p:txBody>
      </p:sp>
      <p:sp>
        <p:nvSpPr>
          <p:cNvPr id="3" name="Content Placeholder 2"/>
          <p:cNvSpPr>
            <a:spLocks noGrp="1"/>
          </p:cNvSpPr>
          <p:nvPr>
            <p:ph idx="1"/>
          </p:nvPr>
        </p:nvSpPr>
        <p:spPr/>
        <p:txBody>
          <a:bodyPr>
            <a:normAutofit/>
          </a:bodyPr>
          <a:lstStyle/>
          <a:p>
            <a:r>
              <a:rPr lang="en-GB" dirty="0" smtClean="0"/>
              <a:t>Healthcare </a:t>
            </a:r>
            <a:r>
              <a:rPr lang="en-GB" dirty="0"/>
              <a:t>professionals </a:t>
            </a:r>
            <a:r>
              <a:rPr lang="en-GB" dirty="0" smtClean="0"/>
              <a:t>must use</a:t>
            </a:r>
          </a:p>
          <a:p>
            <a:pPr lvl="1"/>
            <a:r>
              <a:rPr lang="en-GB" dirty="0" smtClean="0"/>
              <a:t>knowledge </a:t>
            </a:r>
            <a:r>
              <a:rPr lang="en-GB" dirty="0"/>
              <a:t>and skills </a:t>
            </a:r>
            <a:endParaRPr lang="en-GB" dirty="0" smtClean="0"/>
          </a:p>
          <a:p>
            <a:pPr lvl="1"/>
            <a:r>
              <a:rPr lang="en-GB" dirty="0" smtClean="0"/>
              <a:t>“great </a:t>
            </a:r>
            <a:r>
              <a:rPr lang="en-GB" dirty="0"/>
              <a:t>imaginative effort” </a:t>
            </a:r>
            <a:endParaRPr lang="en-GB" dirty="0" smtClean="0"/>
          </a:p>
          <a:p>
            <a:pPr lvl="1"/>
            <a:r>
              <a:rPr lang="en-GB" dirty="0" smtClean="0"/>
              <a:t>Dry </a:t>
            </a:r>
            <a:r>
              <a:rPr lang="en-GB" dirty="0"/>
              <a:t>text-book education is not </a:t>
            </a:r>
            <a:r>
              <a:rPr lang="en-GB" dirty="0" smtClean="0"/>
              <a:t>enough to rescue a depressed, inactive patient</a:t>
            </a:r>
            <a:endParaRPr lang="en-GB" dirty="0"/>
          </a:p>
        </p:txBody>
      </p:sp>
      <p:pic>
        <p:nvPicPr>
          <p:cNvPr id="4" name="Picture 2" descr="C:\Users\Heather\AppData\Local\Temp\Pain Concern logo_red-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94316" y="5511607"/>
            <a:ext cx="1249684" cy="13314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00082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0000"/>
                </a:solidFill>
              </a:rPr>
              <a:t>Education</a:t>
            </a:r>
            <a:r>
              <a:rPr lang="en-GB" dirty="0" smtClean="0"/>
              <a:t/>
            </a:r>
            <a:br>
              <a:rPr lang="en-GB" dirty="0" smtClean="0"/>
            </a:br>
            <a:endParaRPr lang="en-GB" dirty="0"/>
          </a:p>
        </p:txBody>
      </p:sp>
      <p:sp>
        <p:nvSpPr>
          <p:cNvPr id="3" name="Content Placeholder 2"/>
          <p:cNvSpPr>
            <a:spLocks noGrp="1"/>
          </p:cNvSpPr>
          <p:nvPr>
            <p:ph idx="1"/>
          </p:nvPr>
        </p:nvSpPr>
        <p:spPr/>
        <p:txBody>
          <a:bodyPr/>
          <a:lstStyle/>
          <a:p>
            <a:r>
              <a:rPr lang="en-GB" dirty="0" smtClean="0"/>
              <a:t>Everyone’s responsibility</a:t>
            </a:r>
          </a:p>
          <a:p>
            <a:r>
              <a:rPr lang="en-GB" dirty="0" smtClean="0"/>
              <a:t>Can’t be delegated to other members of the pain team</a:t>
            </a:r>
          </a:p>
          <a:p>
            <a:r>
              <a:rPr lang="en-GB" dirty="0" smtClean="0"/>
              <a:t>Or to consumer education groups/lay-led support services</a:t>
            </a:r>
            <a:endParaRPr lang="en-GB" dirty="0"/>
          </a:p>
        </p:txBody>
      </p:sp>
      <p:pic>
        <p:nvPicPr>
          <p:cNvPr id="4" name="Picture 2" descr="C:\Users\Heather\AppData\Local\Temp\Pain Concern logo_red-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94316" y="5511607"/>
            <a:ext cx="1249684" cy="13314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555530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0000"/>
                </a:solidFill>
              </a:rPr>
              <a:t>Education in a therapeutic community</a:t>
            </a:r>
            <a:endParaRPr lang="en-GB" dirty="0">
              <a:solidFill>
                <a:srgbClr val="FF0000"/>
              </a:solidFill>
            </a:endParaRPr>
          </a:p>
        </p:txBody>
      </p:sp>
      <p:sp>
        <p:nvSpPr>
          <p:cNvPr id="3" name="Content Placeholder 2"/>
          <p:cNvSpPr>
            <a:spLocks noGrp="1"/>
          </p:cNvSpPr>
          <p:nvPr>
            <p:ph idx="1"/>
          </p:nvPr>
        </p:nvSpPr>
        <p:spPr/>
        <p:txBody>
          <a:bodyPr/>
          <a:lstStyle/>
          <a:p>
            <a:r>
              <a:rPr lang="en-GB" dirty="0" smtClean="0"/>
              <a:t>Must reach beyond the clinic</a:t>
            </a:r>
          </a:p>
          <a:p>
            <a:r>
              <a:rPr lang="en-GB" dirty="0" smtClean="0"/>
              <a:t>Inform and support everyone affected by pain</a:t>
            </a:r>
          </a:p>
          <a:p>
            <a:pPr lvl="1"/>
            <a:r>
              <a:rPr lang="en-GB" dirty="0" smtClean="0"/>
              <a:t>Family </a:t>
            </a:r>
          </a:p>
          <a:p>
            <a:pPr lvl="1"/>
            <a:r>
              <a:rPr lang="en-GB" dirty="0" smtClean="0"/>
              <a:t>Carers</a:t>
            </a:r>
          </a:p>
          <a:p>
            <a:pPr lvl="1"/>
            <a:r>
              <a:rPr lang="en-GB" dirty="0" smtClean="0"/>
              <a:t>Employers</a:t>
            </a:r>
            <a:endParaRPr lang="en-GB" dirty="0"/>
          </a:p>
        </p:txBody>
      </p:sp>
      <p:pic>
        <p:nvPicPr>
          <p:cNvPr id="4" name="Picture 2" descr="C:\Users\Heather\AppData\Local\Temp\Pain Concern logo_red-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94316" y="5511607"/>
            <a:ext cx="1249684" cy="13314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639793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Mass education</a:t>
            </a:r>
            <a:endParaRPr lang="en-GB" dirty="0">
              <a:solidFill>
                <a:srgbClr val="FF0000"/>
              </a:solidFill>
            </a:endParaRPr>
          </a:p>
        </p:txBody>
      </p:sp>
      <p:sp>
        <p:nvSpPr>
          <p:cNvPr id="3" name="Content Placeholder 2"/>
          <p:cNvSpPr>
            <a:spLocks noGrp="1"/>
          </p:cNvSpPr>
          <p:nvPr>
            <p:ph idx="1"/>
          </p:nvPr>
        </p:nvSpPr>
        <p:spPr/>
        <p:txBody>
          <a:bodyPr/>
          <a:lstStyle/>
          <a:p>
            <a:r>
              <a:rPr lang="en-GB" dirty="0" smtClean="0"/>
              <a:t>Attenborough’s inspirational programmes</a:t>
            </a:r>
          </a:p>
          <a:p>
            <a:pPr lvl="1"/>
            <a:r>
              <a:rPr lang="en-GB" dirty="0" smtClean="0"/>
              <a:t>Authoritative content is the experts’ responsibility</a:t>
            </a:r>
          </a:p>
          <a:p>
            <a:pPr lvl="1"/>
            <a:r>
              <a:rPr lang="en-GB" dirty="0" smtClean="0"/>
              <a:t>Involves teamwork of dedicated</a:t>
            </a:r>
            <a:r>
              <a:rPr lang="en-GB" dirty="0"/>
              <a:t>, skilled professionals </a:t>
            </a:r>
            <a:endParaRPr lang="en-GB" dirty="0" smtClean="0"/>
          </a:p>
          <a:p>
            <a:pPr lvl="1"/>
            <a:r>
              <a:rPr lang="en-GB" dirty="0" smtClean="0"/>
              <a:t>Accessible but not ‘dumbed down’</a:t>
            </a:r>
          </a:p>
          <a:p>
            <a:pPr lvl="1"/>
            <a:r>
              <a:rPr lang="en-GB" dirty="0" smtClean="0"/>
              <a:t>Backed by marketing and publicity</a:t>
            </a:r>
            <a:endParaRPr lang="en-GB" dirty="0"/>
          </a:p>
        </p:txBody>
      </p:sp>
      <p:pic>
        <p:nvPicPr>
          <p:cNvPr id="4" name="Picture 2" descr="C:\Users\Heather\AppData\Local\Temp\Pain Concern logo_red-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94316" y="5511157"/>
            <a:ext cx="1249684" cy="13314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662975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0000"/>
                </a:solidFill>
              </a:rPr>
              <a:t>Pain Concern</a:t>
            </a:r>
            <a:br>
              <a:rPr lang="en-GB" dirty="0" smtClean="0">
                <a:solidFill>
                  <a:srgbClr val="FF0000"/>
                </a:solidFill>
              </a:rPr>
            </a:br>
            <a:r>
              <a:rPr lang="en-GB" dirty="0" smtClean="0">
                <a:solidFill>
                  <a:srgbClr val="C00000"/>
                </a:solidFill>
              </a:rPr>
              <a:t>Our vision</a:t>
            </a:r>
            <a:endParaRPr lang="en-GB" dirty="0">
              <a:solidFill>
                <a:srgbClr val="C00000"/>
              </a:solidFill>
            </a:endParaRPr>
          </a:p>
        </p:txBody>
      </p:sp>
      <p:sp>
        <p:nvSpPr>
          <p:cNvPr id="3" name="Content Placeholder 2"/>
          <p:cNvSpPr>
            <a:spLocks noGrp="1"/>
          </p:cNvSpPr>
          <p:nvPr>
            <p:ph idx="1"/>
          </p:nvPr>
        </p:nvSpPr>
        <p:spPr/>
        <p:txBody>
          <a:bodyPr/>
          <a:lstStyle/>
          <a:p>
            <a:r>
              <a:rPr lang="en-GB" dirty="0" smtClean="0"/>
              <a:t>To bring together healthcare professionals and people living with pain</a:t>
            </a:r>
          </a:p>
          <a:p>
            <a:r>
              <a:rPr lang="en-GB" dirty="0" smtClean="0"/>
              <a:t>People wanted:</a:t>
            </a:r>
          </a:p>
          <a:p>
            <a:pPr lvl="1"/>
            <a:r>
              <a:rPr lang="en-GB" dirty="0" smtClean="0"/>
              <a:t> access to support </a:t>
            </a:r>
          </a:p>
          <a:p>
            <a:pPr lvl="1"/>
            <a:r>
              <a:rPr lang="en-GB" dirty="0" smtClean="0"/>
              <a:t> to be kept up to date</a:t>
            </a:r>
          </a:p>
          <a:p>
            <a:pPr lvl="1"/>
            <a:r>
              <a:rPr lang="en-GB" dirty="0"/>
              <a:t>t</a:t>
            </a:r>
            <a:r>
              <a:rPr lang="en-GB" dirty="0" smtClean="0"/>
              <a:t>o hear from experts</a:t>
            </a:r>
          </a:p>
          <a:p>
            <a:r>
              <a:rPr lang="en-GB" dirty="0" smtClean="0"/>
              <a:t>So we started publishing </a:t>
            </a:r>
            <a:r>
              <a:rPr lang="en-GB" b="1" i="1" dirty="0" smtClean="0"/>
              <a:t>Pain Matters </a:t>
            </a:r>
            <a:r>
              <a:rPr lang="en-GB" dirty="0" smtClean="0"/>
              <a:t>magazine</a:t>
            </a:r>
            <a:endParaRPr lang="en-GB" dirty="0"/>
          </a:p>
        </p:txBody>
      </p:sp>
      <p:pic>
        <p:nvPicPr>
          <p:cNvPr id="4" name="Picture 2" descr="C:\Users\Heather\AppData\Local\Temp\Pain Concern logo_red-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94316" y="5526572"/>
            <a:ext cx="1249684" cy="13314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821213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0000"/>
                </a:solidFill>
              </a:rPr>
              <a:t>Pain Concern</a:t>
            </a:r>
            <a:r>
              <a:rPr lang="en-GB" dirty="0" smtClean="0"/>
              <a:t/>
            </a:r>
            <a:br>
              <a:rPr lang="en-GB" dirty="0" smtClean="0"/>
            </a:br>
            <a:r>
              <a:rPr lang="en-GB" dirty="0" smtClean="0">
                <a:solidFill>
                  <a:srgbClr val="C00000"/>
                </a:solidFill>
              </a:rPr>
              <a:t>Our vision</a:t>
            </a:r>
            <a:endParaRPr lang="en-GB" dirty="0">
              <a:solidFill>
                <a:srgbClr val="C00000"/>
              </a:solidFill>
            </a:endParaRPr>
          </a:p>
        </p:txBody>
      </p:sp>
      <p:sp>
        <p:nvSpPr>
          <p:cNvPr id="3" name="Content Placeholder 2"/>
          <p:cNvSpPr>
            <a:spLocks noGrp="1"/>
          </p:cNvSpPr>
          <p:nvPr>
            <p:ph idx="1"/>
          </p:nvPr>
        </p:nvSpPr>
        <p:spPr/>
        <p:txBody>
          <a:bodyPr/>
          <a:lstStyle/>
          <a:p>
            <a:r>
              <a:rPr lang="en-GB" dirty="0" smtClean="0"/>
              <a:t>A channel of communication bringing together the pain community to talk about the issues</a:t>
            </a:r>
          </a:p>
          <a:p>
            <a:r>
              <a:rPr lang="en-GB" dirty="0"/>
              <a:t>Patients of </a:t>
            </a:r>
            <a:r>
              <a:rPr lang="en-GB" dirty="0" smtClean="0"/>
              <a:t>general practitioners </a:t>
            </a:r>
            <a:r>
              <a:rPr lang="en-GB" dirty="0"/>
              <a:t>could learn from top </a:t>
            </a:r>
            <a:r>
              <a:rPr lang="en-GB" dirty="0" smtClean="0"/>
              <a:t>specialists </a:t>
            </a:r>
          </a:p>
          <a:p>
            <a:r>
              <a:rPr lang="en-GB" dirty="0" smtClean="0"/>
              <a:t>Benefit of peer support</a:t>
            </a:r>
          </a:p>
          <a:p>
            <a:r>
              <a:rPr lang="en-GB" dirty="0" smtClean="0"/>
              <a:t>A ready support system</a:t>
            </a:r>
            <a:endParaRPr lang="en-GB" dirty="0"/>
          </a:p>
          <a:p>
            <a:r>
              <a:rPr lang="en-GB" dirty="0" smtClean="0"/>
              <a:t>Educate </a:t>
            </a:r>
            <a:r>
              <a:rPr lang="en-GB" dirty="0"/>
              <a:t>the healthcare </a:t>
            </a:r>
            <a:r>
              <a:rPr lang="en-GB" dirty="0" smtClean="0"/>
              <a:t>community</a:t>
            </a:r>
          </a:p>
          <a:p>
            <a:pPr marL="0" indent="0" algn="ctr">
              <a:buNone/>
            </a:pPr>
            <a:r>
              <a:rPr lang="en-GB" dirty="0" smtClean="0"/>
              <a:t>We wanted to give pain a voice</a:t>
            </a:r>
          </a:p>
          <a:p>
            <a:endParaRPr lang="en-GB" dirty="0"/>
          </a:p>
          <a:p>
            <a:endParaRPr lang="en-GB" dirty="0"/>
          </a:p>
        </p:txBody>
      </p:sp>
      <p:pic>
        <p:nvPicPr>
          <p:cNvPr id="4" name="Picture 2" descr="C:\Users\Heather\AppData\Local\Temp\Pain Concern logo_red-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07973" y="5526572"/>
            <a:ext cx="1249684" cy="13314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222531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Airing Pain</a:t>
            </a:r>
            <a:endParaRPr lang="en-GB" dirty="0">
              <a:solidFill>
                <a:srgbClr val="FF0000"/>
              </a:solidFill>
            </a:endParaRPr>
          </a:p>
        </p:txBody>
      </p:sp>
      <p:sp>
        <p:nvSpPr>
          <p:cNvPr id="3" name="Content Placeholder 2"/>
          <p:cNvSpPr>
            <a:spLocks noGrp="1"/>
          </p:cNvSpPr>
          <p:nvPr>
            <p:ph idx="1"/>
          </p:nvPr>
        </p:nvSpPr>
        <p:spPr/>
        <p:txBody>
          <a:bodyPr>
            <a:normAutofit/>
          </a:bodyPr>
          <a:lstStyle/>
          <a:p>
            <a:r>
              <a:rPr lang="en-GB" dirty="0" smtClean="0"/>
              <a:t>42 podcasts also available as CDs</a:t>
            </a:r>
          </a:p>
          <a:p>
            <a:r>
              <a:rPr lang="en-GB" dirty="0" smtClean="0"/>
              <a:t>Evaluation completed </a:t>
            </a:r>
          </a:p>
          <a:p>
            <a:r>
              <a:rPr lang="en-GB" dirty="0" smtClean="0"/>
              <a:t>Reply on support of healthcare professionals</a:t>
            </a:r>
          </a:p>
          <a:p>
            <a:pPr lvl="1"/>
            <a:r>
              <a:rPr lang="en-GB" dirty="0" smtClean="0"/>
              <a:t>Advisory Board</a:t>
            </a:r>
          </a:p>
          <a:p>
            <a:pPr lvl="1"/>
            <a:r>
              <a:rPr lang="en-GB" dirty="0" smtClean="0"/>
              <a:t>Let us into your clinics so we can make interesting programmes</a:t>
            </a:r>
          </a:p>
          <a:p>
            <a:pPr lvl="1"/>
            <a:r>
              <a:rPr lang="en-GB" dirty="0" smtClean="0"/>
              <a:t>Help us with marketing</a:t>
            </a:r>
          </a:p>
          <a:p>
            <a:pPr lvl="1"/>
            <a:r>
              <a:rPr lang="en-GB" dirty="0" smtClean="0"/>
              <a:t>Help us fundraise</a:t>
            </a:r>
            <a:endParaRPr lang="en-GB" dirty="0"/>
          </a:p>
        </p:txBody>
      </p:sp>
      <p:pic>
        <p:nvPicPr>
          <p:cNvPr id="4" name="Picture 2" descr="C:\Users\Heather\AppData\Local\Temp\Pain Concern logo_red-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94316" y="5511607"/>
            <a:ext cx="1249684" cy="13314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259130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solidFill>
                  <a:srgbClr val="FF0000"/>
                </a:solidFill>
              </a:rPr>
              <a:t>EVALUATION OF “</a:t>
            </a:r>
            <a:r>
              <a:rPr lang="en-GB" b="1" i="1" dirty="0" smtClean="0">
                <a:solidFill>
                  <a:srgbClr val="FF0000"/>
                </a:solidFill>
              </a:rPr>
              <a:t>AIRING PAIN</a:t>
            </a:r>
            <a:r>
              <a:rPr lang="en-GB" b="1" dirty="0" smtClean="0">
                <a:solidFill>
                  <a:srgbClr val="FF0000"/>
                </a:solidFill>
              </a:rPr>
              <a:t>”</a:t>
            </a:r>
            <a:endParaRPr lang="en-GB" b="1" dirty="0">
              <a:solidFill>
                <a:srgbClr val="FF0000"/>
              </a:solidFill>
            </a:endParaRPr>
          </a:p>
        </p:txBody>
      </p:sp>
      <p:sp>
        <p:nvSpPr>
          <p:cNvPr id="3" name="Subtitle 2"/>
          <p:cNvSpPr>
            <a:spLocks noGrp="1"/>
          </p:cNvSpPr>
          <p:nvPr>
            <p:ph type="subTitle" idx="1"/>
          </p:nvPr>
        </p:nvSpPr>
        <p:spPr/>
        <p:txBody>
          <a:bodyPr/>
          <a:lstStyle/>
          <a:p>
            <a:r>
              <a:rPr lang="en-GB" b="1" dirty="0" smtClean="0">
                <a:solidFill>
                  <a:srgbClr val="7030A0"/>
                </a:solidFill>
              </a:rPr>
              <a:t>DR LINDA POLLOCK</a:t>
            </a:r>
          </a:p>
          <a:p>
            <a:r>
              <a:rPr lang="en-GB" dirty="0" smtClean="0">
                <a:hlinkClick r:id="rId2"/>
              </a:rPr>
              <a:t>Linda.pollock5@btinternet.com</a:t>
            </a:r>
            <a:endParaRPr lang="en-GB" dirty="0" smtClean="0"/>
          </a:p>
          <a:p>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91895" y="0"/>
            <a:ext cx="9335895" cy="7580463"/>
          </a:xfrm>
          <a:prstGeom prst="rect">
            <a:avLst/>
          </a:prstGeom>
          <a:noFill/>
          <a:ln w="9525">
            <a:noFill/>
            <a:miter lim="800000"/>
            <a:headEnd/>
            <a:tailEnd/>
          </a:ln>
        </p:spPr>
      </p:pic>
    </p:spTree>
    <p:extLst>
      <p:ext uri="{BB962C8B-B14F-4D97-AF65-F5344CB8AC3E}">
        <p14:creationId xmlns:p14="http://schemas.microsoft.com/office/powerpoint/2010/main" xmlns="" val="23040232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91895" y="0"/>
            <a:ext cx="9335895" cy="7580463"/>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a:t>
            </a:r>
            <a:r>
              <a:rPr lang="en-GB" b="1" i="1" dirty="0" smtClean="0">
                <a:solidFill>
                  <a:srgbClr val="FF0000"/>
                </a:solidFill>
              </a:rPr>
              <a:t>AIRING PAIN</a:t>
            </a:r>
            <a:r>
              <a:rPr lang="en-GB" b="1" dirty="0" smtClean="0">
                <a:solidFill>
                  <a:srgbClr val="FF0000"/>
                </a:solidFill>
              </a:rPr>
              <a:t>”</a:t>
            </a:r>
            <a:endParaRPr lang="en-GB" b="1" dirty="0">
              <a:solidFill>
                <a:srgbClr val="FF0000"/>
              </a:solidFill>
            </a:endParaRPr>
          </a:p>
        </p:txBody>
      </p:sp>
      <p:sp>
        <p:nvSpPr>
          <p:cNvPr id="3" name="Content Placeholder 2"/>
          <p:cNvSpPr>
            <a:spLocks noGrp="1"/>
          </p:cNvSpPr>
          <p:nvPr>
            <p:ph idx="1"/>
          </p:nvPr>
        </p:nvSpPr>
        <p:spPr/>
        <p:txBody>
          <a:bodyPr/>
          <a:lstStyle/>
          <a:p>
            <a:r>
              <a:rPr lang="en-GB" b="1" dirty="0" smtClean="0">
                <a:solidFill>
                  <a:srgbClr val="00B050"/>
                </a:solidFill>
              </a:rPr>
              <a:t>Funded by a NAPP Chronic Pain Award</a:t>
            </a:r>
          </a:p>
          <a:p>
            <a:r>
              <a:rPr lang="en-GB" b="1" dirty="0" smtClean="0">
                <a:solidFill>
                  <a:srgbClr val="00B0F0"/>
                </a:solidFill>
              </a:rPr>
              <a:t>Created 2-weekly radio programmes with</a:t>
            </a:r>
          </a:p>
          <a:p>
            <a:r>
              <a:rPr lang="en-GB" b="1" dirty="0" smtClean="0">
                <a:solidFill>
                  <a:srgbClr val="00B050"/>
                </a:solidFill>
              </a:rPr>
              <a:t>Able Radio, UK’s 1st disability radio station</a:t>
            </a:r>
          </a:p>
          <a:p>
            <a:r>
              <a:rPr lang="en-GB" b="1" dirty="0" smtClean="0">
                <a:solidFill>
                  <a:srgbClr val="00B0F0"/>
                </a:solidFill>
              </a:rPr>
              <a:t>Targeted people in pain</a:t>
            </a:r>
          </a:p>
          <a:p>
            <a:r>
              <a:rPr lang="en-GB" b="1" dirty="0" smtClean="0">
                <a:solidFill>
                  <a:srgbClr val="00B050"/>
                </a:solidFill>
              </a:rPr>
              <a:t>Aimed to take support to sufferers in their own home</a:t>
            </a:r>
          </a:p>
          <a:p>
            <a:r>
              <a:rPr lang="en-GB" b="1" dirty="0" smtClean="0">
                <a:solidFill>
                  <a:srgbClr val="00B0F0"/>
                </a:solidFill>
              </a:rPr>
              <a:t>Developed 36 programmes (Sept 2010-2012)</a:t>
            </a:r>
            <a:endParaRPr lang="en-GB" b="1" dirty="0">
              <a:solidFill>
                <a:srgbClr val="00B0F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METHODOLOGY</a:t>
            </a:r>
            <a:endParaRPr lang="en-GB" b="1" dirty="0">
              <a:solidFill>
                <a:srgbClr val="FF0000"/>
              </a:solidFill>
            </a:endParaRPr>
          </a:p>
        </p:txBody>
      </p:sp>
      <p:sp>
        <p:nvSpPr>
          <p:cNvPr id="3" name="Content Placeholder 2"/>
          <p:cNvSpPr>
            <a:spLocks noGrp="1"/>
          </p:cNvSpPr>
          <p:nvPr>
            <p:ph sz="half" idx="1"/>
          </p:nvPr>
        </p:nvSpPr>
        <p:spPr/>
        <p:txBody>
          <a:bodyPr>
            <a:normAutofit fontScale="92500"/>
          </a:bodyPr>
          <a:lstStyle/>
          <a:p>
            <a:endParaRPr lang="en-GB" dirty="0" smtClean="0">
              <a:solidFill>
                <a:schemeClr val="accent2"/>
              </a:solidFill>
            </a:endParaRPr>
          </a:p>
          <a:p>
            <a:r>
              <a:rPr lang="en-GB" b="1" dirty="0" smtClean="0">
                <a:solidFill>
                  <a:srgbClr val="C00000"/>
                </a:solidFill>
              </a:rPr>
              <a:t>Evaluation of the listener figures</a:t>
            </a:r>
          </a:p>
          <a:p>
            <a:r>
              <a:rPr lang="en-GB" b="1" dirty="0" smtClean="0">
                <a:solidFill>
                  <a:srgbClr val="FFC000"/>
                </a:solidFill>
              </a:rPr>
              <a:t>Quantitative data on number of downloads of podcasts and CDs.  </a:t>
            </a:r>
          </a:p>
          <a:p>
            <a:r>
              <a:rPr lang="en-GB" b="1" dirty="0" smtClean="0">
                <a:solidFill>
                  <a:srgbClr val="C00000"/>
                </a:solidFill>
              </a:rPr>
              <a:t>David Deacon</a:t>
            </a:r>
          </a:p>
          <a:p>
            <a:r>
              <a:rPr lang="en-GB" b="1" dirty="0" smtClean="0">
                <a:solidFill>
                  <a:srgbClr val="FFC000"/>
                </a:solidFill>
              </a:rPr>
              <a:t>Feedback about the most popular and least popular shows</a:t>
            </a:r>
          </a:p>
        </p:txBody>
      </p:sp>
      <p:sp>
        <p:nvSpPr>
          <p:cNvPr id="4" name="Content Placeholder 3"/>
          <p:cNvSpPr>
            <a:spLocks noGrp="1"/>
          </p:cNvSpPr>
          <p:nvPr>
            <p:ph sz="half" idx="2"/>
          </p:nvPr>
        </p:nvSpPr>
        <p:spPr/>
        <p:txBody>
          <a:bodyPr>
            <a:normAutofit fontScale="92500"/>
          </a:bodyPr>
          <a:lstStyle/>
          <a:p>
            <a:r>
              <a:rPr lang="en-GB" b="1" dirty="0" smtClean="0">
                <a:solidFill>
                  <a:srgbClr val="C00000"/>
                </a:solidFill>
              </a:rPr>
              <a:t>Questionnaire</a:t>
            </a:r>
          </a:p>
          <a:p>
            <a:r>
              <a:rPr lang="en-GB" b="1" dirty="0" smtClean="0">
                <a:solidFill>
                  <a:srgbClr val="FFC000"/>
                </a:solidFill>
              </a:rPr>
              <a:t>Using Survey Monkey (Simon Packer)</a:t>
            </a:r>
          </a:p>
          <a:p>
            <a:r>
              <a:rPr lang="en-GB" b="1" dirty="0" smtClean="0">
                <a:solidFill>
                  <a:srgbClr val="C00000"/>
                </a:solidFill>
              </a:rPr>
              <a:t>Descriptive info about the demography, the experience and views of listeners / professionals</a:t>
            </a:r>
          </a:p>
          <a:p>
            <a:r>
              <a:rPr lang="en-GB" b="1" dirty="0" smtClean="0">
                <a:solidFill>
                  <a:srgbClr val="FFC000"/>
                </a:solidFill>
              </a:rPr>
              <a:t>Qualitative feedback about the detailed content of programmes </a:t>
            </a:r>
            <a:endParaRPr lang="en-GB" b="1" dirty="0">
              <a:solidFill>
                <a:srgbClr val="FFC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FF0000"/>
                </a:solidFill>
              </a:rPr>
              <a:t>Challenge to get survey responses!</a:t>
            </a:r>
            <a:endParaRPr lang="en-GB"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n-GB" b="1" dirty="0" smtClean="0">
                <a:solidFill>
                  <a:srgbClr val="00B0F0"/>
                </a:solidFill>
              </a:rPr>
              <a:t>Encouragement given by Able Radio</a:t>
            </a:r>
          </a:p>
          <a:p>
            <a:r>
              <a:rPr lang="en-GB" b="1" dirty="0" smtClean="0">
                <a:solidFill>
                  <a:srgbClr val="00B050"/>
                </a:solidFill>
              </a:rPr>
              <a:t>Publicised by producer in programme</a:t>
            </a:r>
          </a:p>
          <a:p>
            <a:r>
              <a:rPr lang="en-GB" b="1" dirty="0" smtClean="0">
                <a:solidFill>
                  <a:srgbClr val="00B0F0"/>
                </a:solidFill>
              </a:rPr>
              <a:t>By Pain Concern in newsletters and website</a:t>
            </a:r>
          </a:p>
          <a:p>
            <a:r>
              <a:rPr lang="en-GB" b="1" dirty="0" smtClean="0">
                <a:solidFill>
                  <a:srgbClr val="00B0F0"/>
                </a:solidFill>
              </a:rPr>
              <a:t>via our social networks, twitter and </a:t>
            </a:r>
            <a:r>
              <a:rPr lang="en-GB" b="1" dirty="0" err="1" smtClean="0">
                <a:solidFill>
                  <a:srgbClr val="00B0F0"/>
                </a:solidFill>
              </a:rPr>
              <a:t>facebook</a:t>
            </a:r>
            <a:endParaRPr lang="en-GB" b="1" dirty="0" smtClean="0">
              <a:solidFill>
                <a:srgbClr val="00B0F0"/>
              </a:solidFill>
            </a:endParaRPr>
          </a:p>
          <a:p>
            <a:r>
              <a:rPr lang="en-GB" b="1" dirty="0" smtClean="0">
                <a:solidFill>
                  <a:srgbClr val="00B050"/>
                </a:solidFill>
              </a:rPr>
              <a:t>Pain Clinics and sister charities informed</a:t>
            </a:r>
          </a:p>
          <a:p>
            <a:r>
              <a:rPr lang="en-GB" b="1" dirty="0" smtClean="0">
                <a:solidFill>
                  <a:srgbClr val="00B0F0"/>
                </a:solidFill>
              </a:rPr>
              <a:t>HQ made it easy to complete by telephone</a:t>
            </a:r>
          </a:p>
          <a:p>
            <a:r>
              <a:rPr lang="en-GB" b="1" dirty="0" smtClean="0">
                <a:solidFill>
                  <a:srgbClr val="00B050"/>
                </a:solidFill>
              </a:rPr>
              <a:t>120 returned: average download approx 340 (therefore roughly 30% response rate)</a:t>
            </a:r>
          </a:p>
          <a:p>
            <a:endParaRPr lang="en-GB" dirty="0" smtClean="0"/>
          </a:p>
          <a:p>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Chart 1"/>
          <p:cNvPicPr>
            <a:picLocks noChangeArrowheads="1"/>
          </p:cNvPicPr>
          <p:nvPr/>
        </p:nvPicPr>
        <p:blipFill>
          <a:blip r:embed="rId3" cstate="print"/>
          <a:srcRect b="-72"/>
          <a:stretch>
            <a:fillRect/>
          </a:stretch>
        </p:blipFill>
        <p:spPr bwMode="auto">
          <a:xfrm>
            <a:off x="0" y="0"/>
            <a:ext cx="9036496" cy="666936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Majority of respondents older</a:t>
            </a:r>
            <a:endParaRPr lang="en-GB" dirty="0">
              <a:solidFill>
                <a:srgbClr val="FF0000"/>
              </a:solidFill>
            </a:endParaRPr>
          </a:p>
        </p:txBody>
      </p:sp>
      <p:pic>
        <p:nvPicPr>
          <p:cNvPr id="4" name="Chart 3"/>
          <p:cNvPicPr>
            <a:picLocks noChangeArrowheads="1"/>
          </p:cNvPicPr>
          <p:nvPr/>
        </p:nvPicPr>
        <p:blipFill>
          <a:blip r:embed="rId2" cstate="print"/>
          <a:srcRect b="-40"/>
          <a:stretch>
            <a:fillRect/>
          </a:stretch>
        </p:blipFill>
        <p:spPr bwMode="auto">
          <a:xfrm>
            <a:off x="539552" y="1412776"/>
            <a:ext cx="7992888" cy="4824536"/>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smtClean="0">
                <a:solidFill>
                  <a:srgbClr val="FF0000"/>
                </a:solidFill>
              </a:rPr>
              <a:t>AIRING PAIN </a:t>
            </a:r>
            <a:r>
              <a:rPr lang="en-GB" b="1" dirty="0" smtClean="0">
                <a:solidFill>
                  <a:srgbClr val="FF0000"/>
                </a:solidFill>
              </a:rPr>
              <a:t>UK COVERAGE</a:t>
            </a:r>
            <a:endParaRPr lang="en-GB" b="1" dirty="0">
              <a:solidFill>
                <a:srgbClr val="FF0000"/>
              </a:solidFill>
            </a:endParaRPr>
          </a:p>
        </p:txBody>
      </p:sp>
      <p:pic>
        <p:nvPicPr>
          <p:cNvPr id="3" name="Chart 2"/>
          <p:cNvPicPr>
            <a:picLocks noChangeArrowheads="1"/>
          </p:cNvPicPr>
          <p:nvPr/>
        </p:nvPicPr>
        <p:blipFill>
          <a:blip r:embed="rId3" cstate="print"/>
          <a:srcRect b="-72"/>
          <a:stretch>
            <a:fillRect/>
          </a:stretch>
        </p:blipFill>
        <p:spPr bwMode="auto">
          <a:xfrm>
            <a:off x="755576" y="1484784"/>
            <a:ext cx="7560840" cy="439248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Chart 4"/>
          <p:cNvPicPr>
            <a:picLocks noChangeArrowheads="1"/>
          </p:cNvPicPr>
          <p:nvPr/>
        </p:nvPicPr>
        <p:blipFill>
          <a:blip r:embed="rId3" cstate="print"/>
          <a:srcRect/>
          <a:stretch>
            <a:fillRect/>
          </a:stretch>
        </p:blipFill>
        <p:spPr bwMode="auto">
          <a:xfrm>
            <a:off x="611560" y="620688"/>
            <a:ext cx="8064896" cy="5544616"/>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Chart 5"/>
          <p:cNvPicPr>
            <a:picLocks noChangeArrowheads="1"/>
          </p:cNvPicPr>
          <p:nvPr/>
        </p:nvPicPr>
        <p:blipFill>
          <a:blip r:embed="rId3" cstate="print"/>
          <a:srcRect b="-40"/>
          <a:stretch>
            <a:fillRect/>
          </a:stretch>
        </p:blipFill>
        <p:spPr bwMode="auto">
          <a:xfrm>
            <a:off x="755576" y="1124744"/>
            <a:ext cx="7920880" cy="4896544"/>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FF0000"/>
                </a:solidFill>
              </a:rPr>
              <a:t>Value / benefit of the shows?</a:t>
            </a:r>
            <a:endParaRPr lang="en-GB" b="1" dirty="0">
              <a:solidFill>
                <a:srgbClr val="FF0000"/>
              </a:solidFill>
            </a:endParaRPr>
          </a:p>
        </p:txBody>
      </p:sp>
      <p:sp>
        <p:nvSpPr>
          <p:cNvPr id="3" name="Content Placeholder 2"/>
          <p:cNvSpPr>
            <a:spLocks noGrp="1"/>
          </p:cNvSpPr>
          <p:nvPr>
            <p:ph sz="half" idx="1"/>
          </p:nvPr>
        </p:nvSpPr>
        <p:spPr/>
        <p:txBody>
          <a:bodyPr>
            <a:normAutofit lnSpcReduction="10000"/>
          </a:bodyPr>
          <a:lstStyle/>
          <a:p>
            <a:r>
              <a:rPr lang="en-GB" b="1" dirty="0" smtClean="0">
                <a:solidFill>
                  <a:srgbClr val="00B0F0"/>
                </a:solidFill>
              </a:rPr>
              <a:t>The fact that chronic pain is being recognised and discussed as a distinct condition</a:t>
            </a:r>
          </a:p>
          <a:p>
            <a:r>
              <a:rPr lang="en-GB" b="1" dirty="0" smtClean="0"/>
              <a:t>Seen as a helpline</a:t>
            </a:r>
          </a:p>
          <a:p>
            <a:r>
              <a:rPr lang="en-GB" b="1" dirty="0" smtClean="0">
                <a:solidFill>
                  <a:srgbClr val="00B050"/>
                </a:solidFill>
              </a:rPr>
              <a:t>Positive feedback on content and inclusion of information, news, and views – educative, an excellent resource ...</a:t>
            </a:r>
          </a:p>
        </p:txBody>
      </p:sp>
      <p:sp>
        <p:nvSpPr>
          <p:cNvPr id="4" name="Content Placeholder 3"/>
          <p:cNvSpPr>
            <a:spLocks noGrp="1"/>
          </p:cNvSpPr>
          <p:nvPr>
            <p:ph sz="half" idx="2"/>
          </p:nvPr>
        </p:nvSpPr>
        <p:spPr/>
        <p:txBody>
          <a:bodyPr>
            <a:normAutofit lnSpcReduction="10000"/>
          </a:bodyPr>
          <a:lstStyle/>
          <a:p>
            <a:r>
              <a:rPr lang="en-GB" b="1" dirty="0" smtClean="0">
                <a:solidFill>
                  <a:srgbClr val="00B050"/>
                </a:solidFill>
              </a:rPr>
              <a:t>Sharing of experiences and accounts of real issues from real people</a:t>
            </a:r>
          </a:p>
          <a:p>
            <a:r>
              <a:rPr lang="en-GB" b="1" dirty="0" smtClean="0">
                <a:solidFill>
                  <a:srgbClr val="00B0F0"/>
                </a:solidFill>
              </a:rPr>
              <a:t>I loved the personal experiences and tips for self help and new interventions  arriving</a:t>
            </a:r>
          </a:p>
          <a:p>
            <a:r>
              <a:rPr lang="en-GB" b="1" dirty="0" smtClean="0">
                <a:solidFill>
                  <a:srgbClr val="00B050"/>
                </a:solidFill>
              </a:rPr>
              <a:t>Its gives me a lifeline, in my own time; I feel part of a pain community</a:t>
            </a:r>
          </a:p>
          <a:p>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rgbClr val="FF0000"/>
                </a:solidFill>
              </a:rPr>
              <a:t>Learning objectives	</a:t>
            </a:r>
            <a:endParaRPr lang="en-GB" dirty="0">
              <a:solidFill>
                <a:srgbClr val="FF0000"/>
              </a:solidFill>
            </a:endParaRPr>
          </a:p>
        </p:txBody>
      </p:sp>
      <p:sp>
        <p:nvSpPr>
          <p:cNvPr id="3" name="Subtitle 2"/>
          <p:cNvSpPr>
            <a:spLocks noGrp="1"/>
          </p:cNvSpPr>
          <p:nvPr>
            <p:ph type="subTitle" idx="1"/>
          </p:nvPr>
        </p:nvSpPr>
        <p:spPr/>
        <p:txBody>
          <a:bodyPr>
            <a:normAutofit fontScale="70000" lnSpcReduction="20000"/>
          </a:bodyPr>
          <a:lstStyle/>
          <a:p>
            <a:r>
              <a:rPr lang="en-GB" dirty="0">
                <a:solidFill>
                  <a:schemeClr val="tx1"/>
                </a:solidFill>
              </a:rPr>
              <a:t>To define ways that health professionals can explain pain properly and identify appropriate resources.</a:t>
            </a:r>
          </a:p>
          <a:p>
            <a:r>
              <a:rPr lang="en-GB" dirty="0">
                <a:solidFill>
                  <a:schemeClr val="tx1"/>
                </a:solidFill>
              </a:rPr>
              <a:t>To open communication channels for experience and knowledge sharing within the pain community.</a:t>
            </a:r>
          </a:p>
          <a:p>
            <a:endParaRPr lang="en-GB" dirty="0">
              <a:solidFill>
                <a:schemeClr val="tx1"/>
              </a:solidFill>
            </a:endParaRPr>
          </a:p>
        </p:txBody>
      </p:sp>
      <p:pic>
        <p:nvPicPr>
          <p:cNvPr id="4" name="Picture 2" descr="C:\Users\Heather\AppData\Local\Temp\Pain Concern logo_red-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75588" y="5526572"/>
            <a:ext cx="1249684" cy="13314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523405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FF0000"/>
                </a:solidFill>
              </a:rPr>
              <a:t>Has </a:t>
            </a:r>
            <a:r>
              <a:rPr lang="en-GB" b="1" i="1" dirty="0" smtClean="0">
                <a:solidFill>
                  <a:srgbClr val="FF0000"/>
                </a:solidFill>
              </a:rPr>
              <a:t>AIRING PAIN </a:t>
            </a:r>
            <a:r>
              <a:rPr lang="en-GB" b="1" dirty="0" smtClean="0">
                <a:solidFill>
                  <a:srgbClr val="FF0000"/>
                </a:solidFill>
              </a:rPr>
              <a:t>helped you?</a:t>
            </a:r>
            <a:endParaRPr lang="en-GB" b="1" dirty="0">
              <a:solidFill>
                <a:srgbClr val="FF0000"/>
              </a:solidFill>
            </a:endParaRPr>
          </a:p>
        </p:txBody>
      </p:sp>
      <p:graphicFrame>
        <p:nvGraphicFramePr>
          <p:cNvPr id="3" name="Table 2"/>
          <p:cNvGraphicFramePr>
            <a:graphicFrameLocks noGrp="1"/>
          </p:cNvGraphicFramePr>
          <p:nvPr/>
        </p:nvGraphicFramePr>
        <p:xfrm>
          <a:off x="1691681" y="1700812"/>
          <a:ext cx="5616624" cy="3816419"/>
        </p:xfrm>
        <a:graphic>
          <a:graphicData uri="http://schemas.openxmlformats.org/drawingml/2006/table">
            <a:tbl>
              <a:tblPr/>
              <a:tblGrid>
                <a:gridCol w="3532104"/>
                <a:gridCol w="1042260"/>
                <a:gridCol w="1042260"/>
              </a:tblGrid>
              <a:tr h="628306">
                <a:tc gridSpan="3">
                  <a:txBody>
                    <a:bodyPr/>
                    <a:lstStyle/>
                    <a:p>
                      <a:pPr>
                        <a:lnSpc>
                          <a:spcPct val="115000"/>
                        </a:lnSpc>
                        <a:spcAft>
                          <a:spcPts val="0"/>
                        </a:spcAft>
                      </a:pPr>
                      <a:r>
                        <a:rPr lang="en-GB" sz="1000" b="1">
                          <a:latin typeface="Microsoft Sans Serif"/>
                          <a:ea typeface="Times New Roman"/>
                          <a:cs typeface="Times New Roman"/>
                        </a:rPr>
                        <a:t>Can you rate how Airing Pain has helped you?</a:t>
                      </a:r>
                      <a:endParaRPr lang="en-GB"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DDDD"/>
                    </a:solidFill>
                  </a:tcPr>
                </a:tc>
                <a:tc hMerge="1">
                  <a:txBody>
                    <a:bodyPr/>
                    <a:lstStyle/>
                    <a:p>
                      <a:endParaRPr lang="en-GB"/>
                    </a:p>
                  </a:txBody>
                  <a:tcPr/>
                </a:tc>
                <a:tc hMerge="1">
                  <a:txBody>
                    <a:bodyPr/>
                    <a:lstStyle/>
                    <a:p>
                      <a:endParaRPr lang="en-GB"/>
                    </a:p>
                  </a:txBody>
                  <a:tcPr/>
                </a:tc>
              </a:tr>
              <a:tr h="755478">
                <a:tc>
                  <a:txBody>
                    <a:bodyPr/>
                    <a:lstStyle/>
                    <a:p>
                      <a:pPr>
                        <a:lnSpc>
                          <a:spcPct val="115000"/>
                        </a:lnSpc>
                        <a:spcAft>
                          <a:spcPts val="0"/>
                        </a:spcAft>
                      </a:pPr>
                      <a:r>
                        <a:rPr lang="en-GB" sz="1000" b="1">
                          <a:solidFill>
                            <a:srgbClr val="000000"/>
                          </a:solidFill>
                          <a:latin typeface="Microsoft Sans Serif"/>
                          <a:ea typeface="Times New Roman"/>
                          <a:cs typeface="Times New Roman"/>
                        </a:rPr>
                        <a:t>Answer Options</a:t>
                      </a:r>
                      <a:endParaRPr lang="en-GB"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DEE9F7"/>
                    </a:solidFill>
                  </a:tcPr>
                </a:tc>
                <a:tc>
                  <a:txBody>
                    <a:bodyPr/>
                    <a:lstStyle/>
                    <a:p>
                      <a:pPr algn="ctr">
                        <a:lnSpc>
                          <a:spcPct val="115000"/>
                        </a:lnSpc>
                        <a:spcAft>
                          <a:spcPts val="0"/>
                        </a:spcAft>
                      </a:pPr>
                      <a:r>
                        <a:rPr lang="en-GB" sz="1000" b="1">
                          <a:solidFill>
                            <a:srgbClr val="000000"/>
                          </a:solidFill>
                          <a:latin typeface="Microsoft Sans Serif"/>
                          <a:ea typeface="Times New Roman"/>
                          <a:cs typeface="Times New Roman"/>
                        </a:rPr>
                        <a:t>Response Percent</a:t>
                      </a:r>
                      <a:endParaRPr lang="en-GB" sz="1100">
                        <a:latin typeface="Calibri"/>
                        <a:ea typeface="Calibri"/>
                        <a:cs typeface="Times New Roman"/>
                      </a:endParaRPr>
                    </a:p>
                  </a:txBody>
                  <a:tcPr marL="68580" marR="68580" marT="0" marB="0" anchor="ctr">
                    <a:lnL>
                      <a:noFill/>
                    </a:lnL>
                    <a:lnR>
                      <a:noFill/>
                    </a:lnR>
                    <a:lnT>
                      <a:noFill/>
                    </a:lnT>
                    <a:lnB>
                      <a:noFill/>
                    </a:lnB>
                    <a:solidFill>
                      <a:srgbClr val="CDD8E6"/>
                    </a:solidFill>
                  </a:tcPr>
                </a:tc>
                <a:tc>
                  <a:txBody>
                    <a:bodyPr/>
                    <a:lstStyle/>
                    <a:p>
                      <a:pPr algn="ctr">
                        <a:lnSpc>
                          <a:spcPct val="115000"/>
                        </a:lnSpc>
                        <a:spcAft>
                          <a:spcPts val="0"/>
                        </a:spcAft>
                      </a:pPr>
                      <a:r>
                        <a:rPr lang="en-GB" sz="1000" b="1">
                          <a:solidFill>
                            <a:srgbClr val="000000"/>
                          </a:solidFill>
                          <a:latin typeface="Microsoft Sans Serif"/>
                          <a:ea typeface="Times New Roman"/>
                          <a:cs typeface="Times New Roman"/>
                        </a:rPr>
                        <a:t>Response Count</a:t>
                      </a:r>
                      <a:endParaRPr lang="en-GB" sz="11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CDD8E6"/>
                    </a:solidFill>
                  </a:tcPr>
                </a:tc>
              </a:tr>
              <a:tr h="347519">
                <a:tc>
                  <a:txBody>
                    <a:bodyPr/>
                    <a:lstStyle/>
                    <a:p>
                      <a:pPr>
                        <a:lnSpc>
                          <a:spcPct val="115000"/>
                        </a:lnSpc>
                        <a:spcAft>
                          <a:spcPts val="0"/>
                        </a:spcAft>
                      </a:pPr>
                      <a:r>
                        <a:rPr lang="en-GB" sz="1000">
                          <a:latin typeface="Microsoft Sans Serif"/>
                          <a:ea typeface="Times New Roman"/>
                          <a:cs typeface="Times New Roman"/>
                        </a:rPr>
                        <a:t>Not at All</a:t>
                      </a:r>
                      <a:endParaRPr lang="en-GB"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EEEEEE"/>
                    </a:solidFill>
                  </a:tcPr>
                </a:tc>
                <a:tc>
                  <a:txBody>
                    <a:bodyPr/>
                    <a:lstStyle/>
                    <a:p>
                      <a:pPr algn="ctr">
                        <a:lnSpc>
                          <a:spcPct val="115000"/>
                        </a:lnSpc>
                        <a:spcAft>
                          <a:spcPts val="0"/>
                        </a:spcAft>
                      </a:pPr>
                      <a:r>
                        <a:rPr lang="en-GB" sz="1000">
                          <a:latin typeface="Microsoft Sans Serif"/>
                          <a:ea typeface="Times New Roman"/>
                          <a:cs typeface="Times New Roman"/>
                        </a:rPr>
                        <a:t>14.04%</a:t>
                      </a:r>
                      <a:endParaRPr lang="en-GB" sz="1100">
                        <a:latin typeface="Calibri"/>
                        <a:ea typeface="Calibri"/>
                        <a:cs typeface="Times New Roman"/>
                      </a:endParaRPr>
                    </a:p>
                  </a:txBody>
                  <a:tcPr marL="68580" marR="68580" marT="0" marB="0" anchor="ctr">
                    <a:lnL>
                      <a:noFill/>
                    </a:lnL>
                    <a:lnR>
                      <a:noFill/>
                    </a:lnR>
                    <a:lnT>
                      <a:noFill/>
                    </a:lnT>
                    <a:lnB>
                      <a:noFill/>
                    </a:lnB>
                    <a:solidFill>
                      <a:srgbClr val="DEE9F7"/>
                    </a:solidFill>
                  </a:tcPr>
                </a:tc>
                <a:tc>
                  <a:txBody>
                    <a:bodyPr/>
                    <a:lstStyle/>
                    <a:p>
                      <a:pPr algn="ctr">
                        <a:lnSpc>
                          <a:spcPct val="115000"/>
                        </a:lnSpc>
                        <a:spcAft>
                          <a:spcPts val="0"/>
                        </a:spcAft>
                      </a:pPr>
                      <a:r>
                        <a:rPr lang="en-GB" sz="1000">
                          <a:latin typeface="Microsoft Sans Serif"/>
                          <a:ea typeface="Times New Roman"/>
                          <a:cs typeface="Times New Roman"/>
                        </a:rPr>
                        <a:t>17</a:t>
                      </a:r>
                      <a:endParaRPr lang="en-GB" sz="11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DEE9F7"/>
                    </a:solidFill>
                  </a:tcPr>
                </a:tc>
              </a:tr>
              <a:tr h="1042559">
                <a:tc>
                  <a:txBody>
                    <a:bodyPr/>
                    <a:lstStyle/>
                    <a:p>
                      <a:pPr>
                        <a:lnSpc>
                          <a:spcPct val="115000"/>
                        </a:lnSpc>
                        <a:spcAft>
                          <a:spcPts val="0"/>
                        </a:spcAft>
                      </a:pPr>
                      <a:r>
                        <a:rPr lang="en-GB" sz="1000">
                          <a:latin typeface="Microsoft Sans Serif"/>
                          <a:ea typeface="Times New Roman"/>
                          <a:cs typeface="Times New Roman"/>
                        </a:rPr>
                        <a:t>A  little</a:t>
                      </a:r>
                      <a:endParaRPr lang="en-GB" sz="1100">
                        <a:latin typeface="Calibri"/>
                        <a:ea typeface="Calibri"/>
                        <a:cs typeface="Times New Roman"/>
                      </a:endParaRPr>
                    </a:p>
                    <a:p>
                      <a:pPr>
                        <a:lnSpc>
                          <a:spcPct val="115000"/>
                        </a:lnSpc>
                        <a:spcAft>
                          <a:spcPts val="0"/>
                        </a:spcAft>
                      </a:pPr>
                      <a:r>
                        <a:rPr lang="en-GB" sz="1000">
                          <a:latin typeface="Microsoft Sans Serif"/>
                          <a:ea typeface="Times New Roman"/>
                          <a:cs typeface="Times New Roman"/>
                        </a:rPr>
                        <a:t>                                                                                                                            </a:t>
                      </a:r>
                      <a:endParaRPr lang="en-GB"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EEEEEE"/>
                    </a:solidFill>
                  </a:tcPr>
                </a:tc>
                <a:tc>
                  <a:txBody>
                    <a:bodyPr/>
                    <a:lstStyle/>
                    <a:p>
                      <a:pPr>
                        <a:lnSpc>
                          <a:spcPct val="115000"/>
                        </a:lnSpc>
                        <a:spcAft>
                          <a:spcPts val="0"/>
                        </a:spcAft>
                      </a:pPr>
                      <a:r>
                        <a:rPr lang="en-GB" sz="1000">
                          <a:latin typeface="Microsoft Sans Serif"/>
                          <a:ea typeface="Times New Roman"/>
                          <a:cs typeface="Times New Roman"/>
                        </a:rPr>
                        <a:t>     41.32%</a:t>
                      </a:r>
                      <a:endParaRPr lang="en-GB" sz="1100">
                        <a:latin typeface="Calibri"/>
                        <a:ea typeface="Calibri"/>
                        <a:cs typeface="Times New Roman"/>
                      </a:endParaRPr>
                    </a:p>
                  </a:txBody>
                  <a:tcPr marL="68580" marR="68580" marT="0" marB="0" anchor="ctr">
                    <a:lnL>
                      <a:noFill/>
                    </a:lnL>
                    <a:lnR>
                      <a:noFill/>
                    </a:lnR>
                    <a:lnT>
                      <a:noFill/>
                    </a:lnT>
                    <a:lnB>
                      <a:noFill/>
                    </a:lnB>
                    <a:solidFill>
                      <a:srgbClr val="DEE9F7"/>
                    </a:solidFill>
                  </a:tcPr>
                </a:tc>
                <a:tc>
                  <a:txBody>
                    <a:bodyPr/>
                    <a:lstStyle/>
                    <a:p>
                      <a:pPr algn="ctr">
                        <a:lnSpc>
                          <a:spcPct val="115000"/>
                        </a:lnSpc>
                        <a:spcAft>
                          <a:spcPts val="0"/>
                        </a:spcAft>
                      </a:pPr>
                      <a:endParaRPr lang="en-GB" sz="1000">
                        <a:latin typeface="Microsoft Sans Serif"/>
                        <a:ea typeface="Times New Roman"/>
                        <a:cs typeface="Times New Roman"/>
                      </a:endParaRPr>
                    </a:p>
                    <a:p>
                      <a:pPr algn="ctr">
                        <a:lnSpc>
                          <a:spcPct val="115000"/>
                        </a:lnSpc>
                        <a:spcAft>
                          <a:spcPts val="0"/>
                        </a:spcAft>
                      </a:pPr>
                      <a:r>
                        <a:rPr lang="en-GB" sz="1000">
                          <a:latin typeface="Microsoft Sans Serif"/>
                          <a:ea typeface="Times New Roman"/>
                          <a:cs typeface="Times New Roman"/>
                        </a:rPr>
                        <a:t>50</a:t>
                      </a:r>
                      <a:endParaRPr lang="en-GB" sz="1100">
                        <a:latin typeface="Calibri"/>
                        <a:ea typeface="Calibri"/>
                        <a:cs typeface="Times New Roman"/>
                      </a:endParaRPr>
                    </a:p>
                    <a:p>
                      <a:pPr>
                        <a:lnSpc>
                          <a:spcPct val="115000"/>
                        </a:lnSpc>
                        <a:spcAft>
                          <a:spcPts val="0"/>
                        </a:spcAft>
                      </a:pPr>
                      <a:r>
                        <a:rPr lang="en-GB" sz="1000">
                          <a:latin typeface="Microsoft Sans Serif"/>
                          <a:ea typeface="Times New Roman"/>
                          <a:cs typeface="Times New Roman"/>
                        </a:rPr>
                        <a:t>          </a:t>
                      </a:r>
                      <a:endParaRPr lang="en-GB" sz="11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DEE9F7"/>
                    </a:solidFill>
                  </a:tcPr>
                </a:tc>
              </a:tr>
              <a:tr h="347519">
                <a:tc gridSpan="2">
                  <a:txBody>
                    <a:bodyPr/>
                    <a:lstStyle/>
                    <a:p>
                      <a:pPr>
                        <a:lnSpc>
                          <a:spcPct val="115000"/>
                        </a:lnSpc>
                        <a:spcAft>
                          <a:spcPts val="0"/>
                        </a:spcAft>
                      </a:pPr>
                      <a:r>
                        <a:rPr lang="en-GB" sz="1000">
                          <a:latin typeface="Microsoft Sans Serif"/>
                          <a:ea typeface="Times New Roman"/>
                          <a:cs typeface="Times New Roman"/>
                        </a:rPr>
                        <a:t>A lot                                                                                          44.63%</a:t>
                      </a:r>
                      <a:endParaRPr lang="en-GB"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EEEEEE"/>
                    </a:solidFill>
                  </a:tcPr>
                </a:tc>
                <a:tc hMerge="1">
                  <a:txBody>
                    <a:bodyPr/>
                    <a:lstStyle/>
                    <a:p>
                      <a:endParaRPr lang="en-GB"/>
                    </a:p>
                  </a:txBody>
                  <a:tcPr/>
                </a:tc>
                <a:tc>
                  <a:txBody>
                    <a:bodyPr/>
                    <a:lstStyle/>
                    <a:p>
                      <a:pPr algn="ctr">
                        <a:lnSpc>
                          <a:spcPct val="115000"/>
                        </a:lnSpc>
                        <a:spcAft>
                          <a:spcPts val="0"/>
                        </a:spcAft>
                      </a:pPr>
                      <a:r>
                        <a:rPr lang="en-GB" sz="1000">
                          <a:latin typeface="Microsoft Sans Serif"/>
                          <a:ea typeface="Times New Roman"/>
                          <a:cs typeface="Times New Roman"/>
                        </a:rPr>
                        <a:t>54</a:t>
                      </a:r>
                      <a:endParaRPr lang="en-GB" sz="11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DEE9F7"/>
                    </a:solidFill>
                  </a:tcPr>
                </a:tc>
              </a:tr>
              <a:tr h="347519">
                <a:tc gridSpan="2">
                  <a:txBody>
                    <a:bodyPr/>
                    <a:lstStyle/>
                    <a:p>
                      <a:pPr algn="r">
                        <a:lnSpc>
                          <a:spcPct val="115000"/>
                        </a:lnSpc>
                        <a:spcAft>
                          <a:spcPts val="0"/>
                        </a:spcAft>
                      </a:pPr>
                      <a:r>
                        <a:rPr lang="en-GB" sz="1000" b="1" i="1">
                          <a:solidFill>
                            <a:srgbClr val="000000"/>
                          </a:solidFill>
                          <a:latin typeface="Microsoft Sans Serif"/>
                          <a:ea typeface="Times New Roman"/>
                          <a:cs typeface="Times New Roman"/>
                        </a:rPr>
                        <a:t>answered question</a:t>
                      </a:r>
                      <a:endParaRPr lang="en-GB"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CDD8E6"/>
                    </a:solidFill>
                  </a:tcPr>
                </a:tc>
                <a:tc hMerge="1">
                  <a:txBody>
                    <a:bodyPr/>
                    <a:lstStyle/>
                    <a:p>
                      <a:endParaRPr lang="en-GB"/>
                    </a:p>
                  </a:txBody>
                  <a:tcPr/>
                </a:tc>
                <a:tc>
                  <a:txBody>
                    <a:bodyPr/>
                    <a:lstStyle/>
                    <a:p>
                      <a:pPr>
                        <a:lnSpc>
                          <a:spcPct val="115000"/>
                        </a:lnSpc>
                        <a:spcAft>
                          <a:spcPts val="0"/>
                        </a:spcAft>
                      </a:pPr>
                      <a:r>
                        <a:rPr lang="en-GB" sz="1000" b="1">
                          <a:solidFill>
                            <a:srgbClr val="000000"/>
                          </a:solidFill>
                          <a:latin typeface="Microsoft Sans Serif"/>
                          <a:ea typeface="Times New Roman"/>
                          <a:cs typeface="Times New Roman"/>
                        </a:rPr>
                        <a:t>       121</a:t>
                      </a:r>
                      <a:endParaRPr lang="en-GB"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CDD8E6"/>
                    </a:solidFill>
                  </a:tcPr>
                </a:tc>
              </a:tr>
              <a:tr h="347519">
                <a:tc gridSpan="2">
                  <a:txBody>
                    <a:bodyPr/>
                    <a:lstStyle/>
                    <a:p>
                      <a:pPr algn="r">
                        <a:lnSpc>
                          <a:spcPct val="115000"/>
                        </a:lnSpc>
                        <a:spcAft>
                          <a:spcPts val="0"/>
                        </a:spcAft>
                      </a:pPr>
                      <a:r>
                        <a:rPr lang="en-GB" sz="1000" b="1" i="1">
                          <a:solidFill>
                            <a:srgbClr val="000000"/>
                          </a:solidFill>
                          <a:latin typeface="Microsoft Sans Serif"/>
                          <a:ea typeface="Times New Roman"/>
                          <a:cs typeface="Times New Roman"/>
                        </a:rPr>
                        <a:t>skipped question</a:t>
                      </a:r>
                      <a:endParaRPr lang="en-GB"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DDDDD"/>
                    </a:solidFill>
                  </a:tcPr>
                </a:tc>
                <a:tc hMerge="1">
                  <a:txBody>
                    <a:bodyPr/>
                    <a:lstStyle/>
                    <a:p>
                      <a:endParaRPr lang="en-GB"/>
                    </a:p>
                  </a:txBody>
                  <a:tcPr/>
                </a:tc>
                <a:tc>
                  <a:txBody>
                    <a:bodyPr/>
                    <a:lstStyle/>
                    <a:p>
                      <a:pPr algn="ctr">
                        <a:lnSpc>
                          <a:spcPct val="115000"/>
                        </a:lnSpc>
                        <a:spcAft>
                          <a:spcPts val="0"/>
                        </a:spcAft>
                      </a:pPr>
                      <a:r>
                        <a:rPr lang="en-GB" sz="1000" b="1" dirty="0">
                          <a:solidFill>
                            <a:srgbClr val="000000"/>
                          </a:solidFill>
                          <a:latin typeface="Microsoft Sans Serif"/>
                          <a:ea typeface="Times New Roman"/>
                          <a:cs typeface="Times New Roman"/>
                        </a:rPr>
                        <a:t>3</a:t>
                      </a:r>
                      <a:endParaRPr lang="en-GB" sz="1100" dirty="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DDDD"/>
                    </a:solidFill>
                  </a:tcPr>
                </a:tc>
              </a:tr>
            </a:tbl>
          </a:graphicData>
        </a:graphic>
      </p:graphicFrame>
      <p:sp>
        <p:nvSpPr>
          <p:cNvPr id="2969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Listen again to </a:t>
            </a:r>
            <a:r>
              <a:rPr lang="en-GB" b="1" i="1" dirty="0" smtClean="0">
                <a:solidFill>
                  <a:srgbClr val="FF0000"/>
                </a:solidFill>
              </a:rPr>
              <a:t>AIRING PAIN</a:t>
            </a:r>
            <a:r>
              <a:rPr lang="en-GB" b="1" dirty="0" smtClean="0">
                <a:solidFill>
                  <a:srgbClr val="FF0000"/>
                </a:solidFill>
              </a:rPr>
              <a:t>?</a:t>
            </a:r>
            <a:endParaRPr lang="en-GB" b="1" dirty="0">
              <a:solidFill>
                <a:srgbClr val="FF0000"/>
              </a:solidFill>
            </a:endParaRPr>
          </a:p>
        </p:txBody>
      </p:sp>
      <p:graphicFrame>
        <p:nvGraphicFramePr>
          <p:cNvPr id="3" name="Table 2"/>
          <p:cNvGraphicFramePr>
            <a:graphicFrameLocks noGrp="1"/>
          </p:cNvGraphicFramePr>
          <p:nvPr/>
        </p:nvGraphicFramePr>
        <p:xfrm>
          <a:off x="1907704" y="1844824"/>
          <a:ext cx="4927600" cy="3096344"/>
        </p:xfrm>
        <a:graphic>
          <a:graphicData uri="http://schemas.openxmlformats.org/drawingml/2006/table">
            <a:tbl>
              <a:tblPr/>
              <a:tblGrid>
                <a:gridCol w="3098800"/>
                <a:gridCol w="914400"/>
                <a:gridCol w="914400"/>
              </a:tblGrid>
              <a:tr h="623266">
                <a:tc gridSpan="3">
                  <a:txBody>
                    <a:bodyPr/>
                    <a:lstStyle/>
                    <a:p>
                      <a:pPr>
                        <a:lnSpc>
                          <a:spcPct val="115000"/>
                        </a:lnSpc>
                        <a:spcAft>
                          <a:spcPts val="0"/>
                        </a:spcAft>
                      </a:pPr>
                      <a:r>
                        <a:rPr lang="en-GB" sz="1000" b="1">
                          <a:latin typeface="Microsoft Sans Serif"/>
                          <a:ea typeface="Times New Roman"/>
                          <a:cs typeface="Times New Roman"/>
                        </a:rPr>
                        <a:t>Do you ever listen to a programme more than once?</a:t>
                      </a:r>
                      <a:endParaRPr lang="en-GB"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DDDD"/>
                    </a:solidFill>
                  </a:tcPr>
                </a:tc>
                <a:tc hMerge="1">
                  <a:txBody>
                    <a:bodyPr/>
                    <a:lstStyle/>
                    <a:p>
                      <a:endParaRPr lang="en-GB"/>
                    </a:p>
                  </a:txBody>
                  <a:tcPr/>
                </a:tc>
                <a:tc hMerge="1">
                  <a:txBody>
                    <a:bodyPr/>
                    <a:lstStyle/>
                    <a:p>
                      <a:endParaRPr lang="en-GB"/>
                    </a:p>
                  </a:txBody>
                  <a:tcPr/>
                </a:tc>
              </a:tr>
              <a:tr h="749418">
                <a:tc>
                  <a:txBody>
                    <a:bodyPr/>
                    <a:lstStyle/>
                    <a:p>
                      <a:pPr>
                        <a:lnSpc>
                          <a:spcPct val="115000"/>
                        </a:lnSpc>
                        <a:spcAft>
                          <a:spcPts val="0"/>
                        </a:spcAft>
                      </a:pPr>
                      <a:r>
                        <a:rPr lang="en-GB" sz="1000" b="1">
                          <a:solidFill>
                            <a:srgbClr val="000000"/>
                          </a:solidFill>
                          <a:latin typeface="Microsoft Sans Serif"/>
                          <a:ea typeface="Times New Roman"/>
                          <a:cs typeface="Times New Roman"/>
                        </a:rPr>
                        <a:t>Answer Options</a:t>
                      </a:r>
                      <a:endParaRPr lang="en-GB"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DEE9F7"/>
                    </a:solidFill>
                  </a:tcPr>
                </a:tc>
                <a:tc>
                  <a:txBody>
                    <a:bodyPr/>
                    <a:lstStyle/>
                    <a:p>
                      <a:pPr algn="ctr">
                        <a:lnSpc>
                          <a:spcPct val="115000"/>
                        </a:lnSpc>
                        <a:spcAft>
                          <a:spcPts val="0"/>
                        </a:spcAft>
                      </a:pPr>
                      <a:r>
                        <a:rPr lang="en-GB" sz="1000" b="1">
                          <a:solidFill>
                            <a:srgbClr val="000000"/>
                          </a:solidFill>
                          <a:latin typeface="Microsoft Sans Serif"/>
                          <a:ea typeface="Times New Roman"/>
                          <a:cs typeface="Times New Roman"/>
                        </a:rPr>
                        <a:t>Response Percent</a:t>
                      </a:r>
                      <a:endParaRPr lang="en-GB" sz="1100">
                        <a:latin typeface="Calibri"/>
                        <a:ea typeface="Calibri"/>
                        <a:cs typeface="Times New Roman"/>
                      </a:endParaRPr>
                    </a:p>
                  </a:txBody>
                  <a:tcPr marL="68580" marR="68580" marT="0" marB="0" anchor="ctr">
                    <a:lnL>
                      <a:noFill/>
                    </a:lnL>
                    <a:lnR>
                      <a:noFill/>
                    </a:lnR>
                    <a:lnT>
                      <a:noFill/>
                    </a:lnT>
                    <a:lnB>
                      <a:noFill/>
                    </a:lnB>
                    <a:solidFill>
                      <a:srgbClr val="CDD8E6"/>
                    </a:solidFill>
                  </a:tcPr>
                </a:tc>
                <a:tc>
                  <a:txBody>
                    <a:bodyPr/>
                    <a:lstStyle/>
                    <a:p>
                      <a:pPr algn="ctr">
                        <a:lnSpc>
                          <a:spcPct val="115000"/>
                        </a:lnSpc>
                        <a:spcAft>
                          <a:spcPts val="0"/>
                        </a:spcAft>
                      </a:pPr>
                      <a:r>
                        <a:rPr lang="en-GB" sz="1000" b="1">
                          <a:solidFill>
                            <a:srgbClr val="000000"/>
                          </a:solidFill>
                          <a:latin typeface="Microsoft Sans Serif"/>
                          <a:ea typeface="Times New Roman"/>
                          <a:cs typeface="Times New Roman"/>
                        </a:rPr>
                        <a:t>Response Count</a:t>
                      </a:r>
                      <a:endParaRPr lang="en-GB" sz="11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CDD8E6"/>
                    </a:solidFill>
                  </a:tcPr>
                </a:tc>
              </a:tr>
              <a:tr h="344732">
                <a:tc>
                  <a:txBody>
                    <a:bodyPr/>
                    <a:lstStyle/>
                    <a:p>
                      <a:pPr>
                        <a:lnSpc>
                          <a:spcPct val="115000"/>
                        </a:lnSpc>
                        <a:spcAft>
                          <a:spcPts val="0"/>
                        </a:spcAft>
                      </a:pPr>
                      <a:r>
                        <a:rPr lang="en-GB" sz="1000">
                          <a:latin typeface="Microsoft Sans Serif"/>
                          <a:ea typeface="Times New Roman"/>
                          <a:cs typeface="Times New Roman"/>
                        </a:rPr>
                        <a:t>Yes</a:t>
                      </a:r>
                      <a:endParaRPr lang="en-GB"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EEEEEE"/>
                    </a:solidFill>
                  </a:tcPr>
                </a:tc>
                <a:tc>
                  <a:txBody>
                    <a:bodyPr/>
                    <a:lstStyle/>
                    <a:p>
                      <a:pPr algn="ctr">
                        <a:lnSpc>
                          <a:spcPct val="115000"/>
                        </a:lnSpc>
                        <a:spcAft>
                          <a:spcPts val="0"/>
                        </a:spcAft>
                      </a:pPr>
                      <a:r>
                        <a:rPr lang="en-GB" sz="1000">
                          <a:latin typeface="Microsoft Sans Serif"/>
                          <a:ea typeface="Times New Roman"/>
                          <a:cs typeface="Times New Roman"/>
                        </a:rPr>
                        <a:t>53.7%</a:t>
                      </a:r>
                      <a:endParaRPr lang="en-GB" sz="1100">
                        <a:latin typeface="Calibri"/>
                        <a:ea typeface="Calibri"/>
                        <a:cs typeface="Times New Roman"/>
                      </a:endParaRPr>
                    </a:p>
                  </a:txBody>
                  <a:tcPr marL="68580" marR="68580" marT="0" marB="0" anchor="ctr">
                    <a:lnL>
                      <a:noFill/>
                    </a:lnL>
                    <a:lnR>
                      <a:noFill/>
                    </a:lnR>
                    <a:lnT>
                      <a:noFill/>
                    </a:lnT>
                    <a:lnB>
                      <a:noFill/>
                    </a:lnB>
                    <a:solidFill>
                      <a:srgbClr val="DEE9F7"/>
                    </a:solidFill>
                  </a:tcPr>
                </a:tc>
                <a:tc>
                  <a:txBody>
                    <a:bodyPr/>
                    <a:lstStyle/>
                    <a:p>
                      <a:pPr algn="ctr">
                        <a:lnSpc>
                          <a:spcPct val="115000"/>
                        </a:lnSpc>
                        <a:spcAft>
                          <a:spcPts val="0"/>
                        </a:spcAft>
                      </a:pPr>
                      <a:r>
                        <a:rPr lang="en-GB" sz="1000">
                          <a:latin typeface="Microsoft Sans Serif"/>
                          <a:ea typeface="Times New Roman"/>
                          <a:cs typeface="Times New Roman"/>
                        </a:rPr>
                        <a:t>65</a:t>
                      </a:r>
                      <a:endParaRPr lang="en-GB" sz="11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DEE9F7"/>
                    </a:solidFill>
                  </a:tcPr>
                </a:tc>
              </a:tr>
              <a:tr h="344732">
                <a:tc>
                  <a:txBody>
                    <a:bodyPr/>
                    <a:lstStyle/>
                    <a:p>
                      <a:pPr>
                        <a:lnSpc>
                          <a:spcPct val="115000"/>
                        </a:lnSpc>
                        <a:spcAft>
                          <a:spcPts val="0"/>
                        </a:spcAft>
                      </a:pPr>
                      <a:r>
                        <a:rPr lang="en-GB" sz="1000">
                          <a:latin typeface="Microsoft Sans Serif"/>
                          <a:ea typeface="Times New Roman"/>
                          <a:cs typeface="Times New Roman"/>
                        </a:rPr>
                        <a:t>No</a:t>
                      </a:r>
                      <a:endParaRPr lang="en-GB"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EEEEEE"/>
                    </a:solidFill>
                  </a:tcPr>
                </a:tc>
                <a:tc>
                  <a:txBody>
                    <a:bodyPr/>
                    <a:lstStyle/>
                    <a:p>
                      <a:pPr algn="ctr">
                        <a:lnSpc>
                          <a:spcPct val="115000"/>
                        </a:lnSpc>
                        <a:spcAft>
                          <a:spcPts val="0"/>
                        </a:spcAft>
                      </a:pPr>
                      <a:r>
                        <a:rPr lang="en-GB" sz="1000">
                          <a:latin typeface="Microsoft Sans Serif"/>
                          <a:ea typeface="Times New Roman"/>
                          <a:cs typeface="Times New Roman"/>
                        </a:rPr>
                        <a:t>46.3%</a:t>
                      </a:r>
                      <a:endParaRPr lang="en-GB" sz="1100">
                        <a:latin typeface="Calibri"/>
                        <a:ea typeface="Calibri"/>
                        <a:cs typeface="Times New Roman"/>
                      </a:endParaRPr>
                    </a:p>
                  </a:txBody>
                  <a:tcPr marL="68580" marR="68580" marT="0" marB="0" anchor="ctr">
                    <a:lnL>
                      <a:noFill/>
                    </a:lnL>
                    <a:lnR>
                      <a:noFill/>
                    </a:lnR>
                    <a:lnT>
                      <a:noFill/>
                    </a:lnT>
                    <a:lnB>
                      <a:noFill/>
                    </a:lnB>
                    <a:solidFill>
                      <a:srgbClr val="DEE9F7"/>
                    </a:solidFill>
                  </a:tcPr>
                </a:tc>
                <a:tc>
                  <a:txBody>
                    <a:bodyPr/>
                    <a:lstStyle/>
                    <a:p>
                      <a:pPr algn="ctr">
                        <a:lnSpc>
                          <a:spcPct val="115000"/>
                        </a:lnSpc>
                        <a:spcAft>
                          <a:spcPts val="0"/>
                        </a:spcAft>
                      </a:pPr>
                      <a:r>
                        <a:rPr lang="en-GB" sz="1000">
                          <a:latin typeface="Microsoft Sans Serif"/>
                          <a:ea typeface="Times New Roman"/>
                          <a:cs typeface="Times New Roman"/>
                        </a:rPr>
                        <a:t>56</a:t>
                      </a:r>
                      <a:endParaRPr lang="en-GB" sz="11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DEE9F7"/>
                    </a:solidFill>
                  </a:tcPr>
                </a:tc>
              </a:tr>
              <a:tr h="344732">
                <a:tc gridSpan="2">
                  <a:txBody>
                    <a:bodyPr/>
                    <a:lstStyle/>
                    <a:p>
                      <a:pPr>
                        <a:lnSpc>
                          <a:spcPct val="115000"/>
                        </a:lnSpc>
                        <a:spcAft>
                          <a:spcPts val="0"/>
                        </a:spcAft>
                      </a:pPr>
                      <a:r>
                        <a:rPr lang="en-GB" sz="1000">
                          <a:latin typeface="Microsoft Sans Serif"/>
                          <a:ea typeface="Times New Roman"/>
                          <a:cs typeface="Times New Roman"/>
                        </a:rPr>
                        <a:t>Comment</a:t>
                      </a:r>
                      <a:endParaRPr lang="en-GB"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EEEEEE"/>
                    </a:solidFill>
                  </a:tcPr>
                </a:tc>
                <a:tc hMerge="1">
                  <a:txBody>
                    <a:bodyPr/>
                    <a:lstStyle/>
                    <a:p>
                      <a:endParaRPr lang="en-GB"/>
                    </a:p>
                  </a:txBody>
                  <a:tcPr/>
                </a:tc>
                <a:tc>
                  <a:txBody>
                    <a:bodyPr/>
                    <a:lstStyle/>
                    <a:p>
                      <a:pPr algn="ctr">
                        <a:lnSpc>
                          <a:spcPct val="115000"/>
                        </a:lnSpc>
                        <a:spcAft>
                          <a:spcPts val="0"/>
                        </a:spcAft>
                      </a:pPr>
                      <a:r>
                        <a:rPr lang="en-GB" sz="1000">
                          <a:latin typeface="Microsoft Sans Serif"/>
                          <a:ea typeface="Times New Roman"/>
                          <a:cs typeface="Times New Roman"/>
                        </a:rPr>
                        <a:t>50</a:t>
                      </a:r>
                      <a:endParaRPr lang="en-GB" sz="11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DEE9F7"/>
                    </a:solidFill>
                  </a:tcPr>
                </a:tc>
              </a:tr>
              <a:tr h="344732">
                <a:tc gridSpan="2">
                  <a:txBody>
                    <a:bodyPr/>
                    <a:lstStyle/>
                    <a:p>
                      <a:pPr algn="r">
                        <a:lnSpc>
                          <a:spcPct val="115000"/>
                        </a:lnSpc>
                        <a:spcAft>
                          <a:spcPts val="0"/>
                        </a:spcAft>
                      </a:pPr>
                      <a:r>
                        <a:rPr lang="en-GB" sz="1000" b="1" i="1">
                          <a:solidFill>
                            <a:srgbClr val="000000"/>
                          </a:solidFill>
                          <a:latin typeface="Microsoft Sans Serif"/>
                          <a:ea typeface="Times New Roman"/>
                          <a:cs typeface="Times New Roman"/>
                        </a:rPr>
                        <a:t>answered question</a:t>
                      </a:r>
                      <a:endParaRPr lang="en-GB"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CDD8E6"/>
                    </a:solidFill>
                  </a:tcPr>
                </a:tc>
                <a:tc hMerge="1">
                  <a:txBody>
                    <a:bodyPr/>
                    <a:lstStyle/>
                    <a:p>
                      <a:endParaRPr lang="en-GB"/>
                    </a:p>
                  </a:txBody>
                  <a:tcPr/>
                </a:tc>
                <a:tc>
                  <a:txBody>
                    <a:bodyPr/>
                    <a:lstStyle/>
                    <a:p>
                      <a:pPr algn="r">
                        <a:lnSpc>
                          <a:spcPct val="115000"/>
                        </a:lnSpc>
                        <a:spcAft>
                          <a:spcPts val="0"/>
                        </a:spcAft>
                      </a:pPr>
                      <a:r>
                        <a:rPr lang="en-GB" sz="1000" b="1">
                          <a:solidFill>
                            <a:srgbClr val="000000"/>
                          </a:solidFill>
                          <a:latin typeface="Microsoft Sans Serif"/>
                          <a:ea typeface="Times New Roman"/>
                          <a:cs typeface="Times New Roman"/>
                        </a:rPr>
                        <a:t>121</a:t>
                      </a:r>
                      <a:endParaRPr lang="en-GB"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CDD8E6"/>
                    </a:solidFill>
                  </a:tcPr>
                </a:tc>
              </a:tr>
              <a:tr h="344732">
                <a:tc gridSpan="2">
                  <a:txBody>
                    <a:bodyPr/>
                    <a:lstStyle/>
                    <a:p>
                      <a:pPr algn="r">
                        <a:lnSpc>
                          <a:spcPct val="115000"/>
                        </a:lnSpc>
                        <a:spcAft>
                          <a:spcPts val="0"/>
                        </a:spcAft>
                      </a:pPr>
                      <a:r>
                        <a:rPr lang="en-GB" sz="1000" b="1" i="1">
                          <a:solidFill>
                            <a:srgbClr val="000000"/>
                          </a:solidFill>
                          <a:latin typeface="Microsoft Sans Serif"/>
                          <a:ea typeface="Times New Roman"/>
                          <a:cs typeface="Times New Roman"/>
                        </a:rPr>
                        <a:t>skipped question</a:t>
                      </a:r>
                      <a:endParaRPr lang="en-GB"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DDDDD"/>
                    </a:solidFill>
                  </a:tcPr>
                </a:tc>
                <a:tc hMerge="1">
                  <a:txBody>
                    <a:bodyPr/>
                    <a:lstStyle/>
                    <a:p>
                      <a:endParaRPr lang="en-GB"/>
                    </a:p>
                  </a:txBody>
                  <a:tcPr/>
                </a:tc>
                <a:tc>
                  <a:txBody>
                    <a:bodyPr/>
                    <a:lstStyle/>
                    <a:p>
                      <a:pPr algn="r">
                        <a:lnSpc>
                          <a:spcPct val="115000"/>
                        </a:lnSpc>
                        <a:spcAft>
                          <a:spcPts val="0"/>
                        </a:spcAft>
                      </a:pPr>
                      <a:r>
                        <a:rPr lang="en-GB" sz="1000" b="1" dirty="0">
                          <a:solidFill>
                            <a:srgbClr val="000000"/>
                          </a:solidFill>
                          <a:latin typeface="Microsoft Sans Serif"/>
                          <a:ea typeface="Times New Roman"/>
                          <a:cs typeface="Times New Roman"/>
                        </a:rPr>
                        <a:t>3</a:t>
                      </a:r>
                      <a:endParaRPr lang="en-GB" sz="1100" dirty="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DDDD"/>
                    </a:solidFill>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FF0000"/>
                </a:solidFill>
              </a:rPr>
              <a:t>Would you recommend </a:t>
            </a:r>
            <a:r>
              <a:rPr lang="en-GB" b="1" i="1" dirty="0" smtClean="0">
                <a:solidFill>
                  <a:srgbClr val="FF0000"/>
                </a:solidFill>
              </a:rPr>
              <a:t>AIRING PAIN</a:t>
            </a:r>
            <a:r>
              <a:rPr lang="en-GB" b="1" dirty="0" smtClean="0">
                <a:solidFill>
                  <a:srgbClr val="FF0000"/>
                </a:solidFill>
              </a:rPr>
              <a:t>?</a:t>
            </a:r>
            <a:endParaRPr lang="en-GB" b="1" dirty="0">
              <a:solidFill>
                <a:srgbClr val="FF0000"/>
              </a:solidFill>
            </a:endParaRPr>
          </a:p>
        </p:txBody>
      </p:sp>
      <p:graphicFrame>
        <p:nvGraphicFramePr>
          <p:cNvPr id="3" name="Table 2"/>
          <p:cNvGraphicFramePr>
            <a:graphicFrameLocks noGrp="1"/>
          </p:cNvGraphicFramePr>
          <p:nvPr/>
        </p:nvGraphicFramePr>
        <p:xfrm>
          <a:off x="1547664" y="1772815"/>
          <a:ext cx="5760640" cy="3456384"/>
        </p:xfrm>
        <a:graphic>
          <a:graphicData uri="http://schemas.openxmlformats.org/drawingml/2006/table">
            <a:tbl>
              <a:tblPr/>
              <a:tblGrid>
                <a:gridCol w="3622670"/>
                <a:gridCol w="1068985"/>
                <a:gridCol w="1068985"/>
              </a:tblGrid>
              <a:tr h="782902">
                <a:tc gridSpan="3">
                  <a:txBody>
                    <a:bodyPr/>
                    <a:lstStyle/>
                    <a:p>
                      <a:pPr>
                        <a:lnSpc>
                          <a:spcPct val="115000"/>
                        </a:lnSpc>
                        <a:spcAft>
                          <a:spcPts val="0"/>
                        </a:spcAft>
                      </a:pPr>
                      <a:r>
                        <a:rPr lang="en-GB" sz="1000" b="1">
                          <a:latin typeface="Microsoft Sans Serif"/>
                          <a:ea typeface="Times New Roman"/>
                          <a:cs typeface="Times New Roman"/>
                        </a:rPr>
                        <a:t>Would you recommend Airing Pain to anyone?</a:t>
                      </a:r>
                      <a:endParaRPr lang="en-GB" sz="1100">
                        <a:latin typeface="Calibri"/>
                        <a:ea typeface="Calibri"/>
                        <a:cs typeface="Times New Roman"/>
                      </a:endParaRPr>
                    </a:p>
                  </a:txBody>
                  <a:tcPr marL="68580" marR="68580" marT="0" marB="0" anchor="ctr">
                    <a:lnL>
                      <a:noFill/>
                    </a:lnL>
                    <a:lnR>
                      <a:noFill/>
                    </a:lnR>
                    <a:lnT>
                      <a:noFill/>
                    </a:lnT>
                    <a:lnB>
                      <a:noFill/>
                    </a:lnB>
                    <a:solidFill>
                      <a:srgbClr val="DDDDDD"/>
                    </a:solidFill>
                  </a:tcPr>
                </a:tc>
                <a:tc hMerge="1">
                  <a:txBody>
                    <a:bodyPr/>
                    <a:lstStyle/>
                    <a:p>
                      <a:endParaRPr lang="en-GB"/>
                    </a:p>
                  </a:txBody>
                  <a:tcPr/>
                </a:tc>
                <a:tc hMerge="1">
                  <a:txBody>
                    <a:bodyPr/>
                    <a:lstStyle/>
                    <a:p>
                      <a:endParaRPr lang="en-GB"/>
                    </a:p>
                  </a:txBody>
                  <a:tcPr/>
                </a:tc>
              </a:tr>
              <a:tr h="941366">
                <a:tc>
                  <a:txBody>
                    <a:bodyPr/>
                    <a:lstStyle/>
                    <a:p>
                      <a:pPr>
                        <a:lnSpc>
                          <a:spcPct val="115000"/>
                        </a:lnSpc>
                        <a:spcAft>
                          <a:spcPts val="0"/>
                        </a:spcAft>
                      </a:pPr>
                      <a:r>
                        <a:rPr lang="en-GB" sz="1000" b="1">
                          <a:solidFill>
                            <a:srgbClr val="000000"/>
                          </a:solidFill>
                          <a:latin typeface="Microsoft Sans Serif"/>
                          <a:ea typeface="Times New Roman"/>
                          <a:cs typeface="Times New Roman"/>
                        </a:rPr>
                        <a:t>Answer Options</a:t>
                      </a:r>
                      <a:endParaRPr lang="en-GB" sz="1100">
                        <a:latin typeface="Calibri"/>
                        <a:ea typeface="Calibri"/>
                        <a:cs typeface="Times New Roman"/>
                      </a:endParaRPr>
                    </a:p>
                  </a:txBody>
                  <a:tcPr marL="68580" marR="68580" marT="0" marB="0" anchor="ctr">
                    <a:lnL>
                      <a:noFill/>
                    </a:lnL>
                    <a:lnR>
                      <a:noFill/>
                    </a:lnR>
                    <a:lnT>
                      <a:noFill/>
                    </a:lnT>
                    <a:lnB>
                      <a:noFill/>
                    </a:lnB>
                    <a:solidFill>
                      <a:srgbClr val="DEE9F7"/>
                    </a:solidFill>
                  </a:tcPr>
                </a:tc>
                <a:tc>
                  <a:txBody>
                    <a:bodyPr/>
                    <a:lstStyle/>
                    <a:p>
                      <a:pPr algn="ctr">
                        <a:lnSpc>
                          <a:spcPct val="115000"/>
                        </a:lnSpc>
                        <a:spcAft>
                          <a:spcPts val="0"/>
                        </a:spcAft>
                      </a:pPr>
                      <a:r>
                        <a:rPr lang="en-GB" sz="1000" b="1">
                          <a:solidFill>
                            <a:srgbClr val="000000"/>
                          </a:solidFill>
                          <a:latin typeface="Microsoft Sans Serif"/>
                          <a:ea typeface="Times New Roman"/>
                          <a:cs typeface="Times New Roman"/>
                        </a:rPr>
                        <a:t>Response Percent</a:t>
                      </a:r>
                      <a:endParaRPr lang="en-GB" sz="1100">
                        <a:latin typeface="Calibri"/>
                        <a:ea typeface="Calibri"/>
                        <a:cs typeface="Times New Roman"/>
                      </a:endParaRPr>
                    </a:p>
                  </a:txBody>
                  <a:tcPr marL="68580" marR="68580" marT="0" marB="0" anchor="ctr">
                    <a:lnL>
                      <a:noFill/>
                    </a:lnL>
                    <a:lnR>
                      <a:noFill/>
                    </a:lnR>
                    <a:lnT>
                      <a:noFill/>
                    </a:lnT>
                    <a:lnB>
                      <a:noFill/>
                    </a:lnB>
                    <a:solidFill>
                      <a:srgbClr val="CDD8E6"/>
                    </a:solidFill>
                  </a:tcPr>
                </a:tc>
                <a:tc>
                  <a:txBody>
                    <a:bodyPr/>
                    <a:lstStyle/>
                    <a:p>
                      <a:pPr algn="ctr">
                        <a:lnSpc>
                          <a:spcPct val="115000"/>
                        </a:lnSpc>
                        <a:spcAft>
                          <a:spcPts val="0"/>
                        </a:spcAft>
                      </a:pPr>
                      <a:r>
                        <a:rPr lang="en-GB" sz="1000" b="1">
                          <a:solidFill>
                            <a:srgbClr val="000000"/>
                          </a:solidFill>
                          <a:latin typeface="Microsoft Sans Serif"/>
                          <a:ea typeface="Times New Roman"/>
                          <a:cs typeface="Times New Roman"/>
                        </a:rPr>
                        <a:t>Response Count</a:t>
                      </a:r>
                      <a:endParaRPr lang="en-GB" sz="1100">
                        <a:latin typeface="Calibri"/>
                        <a:ea typeface="Calibri"/>
                        <a:cs typeface="Times New Roman"/>
                      </a:endParaRPr>
                    </a:p>
                  </a:txBody>
                  <a:tcPr marL="68580" marR="68580" marT="0" marB="0" anchor="ctr">
                    <a:lnL>
                      <a:noFill/>
                    </a:lnL>
                    <a:lnR>
                      <a:noFill/>
                    </a:lnR>
                    <a:lnT>
                      <a:noFill/>
                    </a:lnT>
                    <a:lnB>
                      <a:noFill/>
                    </a:lnB>
                    <a:solidFill>
                      <a:srgbClr val="CDD8E6"/>
                    </a:solidFill>
                  </a:tcPr>
                </a:tc>
              </a:tr>
              <a:tr h="433029">
                <a:tc>
                  <a:txBody>
                    <a:bodyPr/>
                    <a:lstStyle/>
                    <a:p>
                      <a:pPr>
                        <a:lnSpc>
                          <a:spcPct val="115000"/>
                        </a:lnSpc>
                        <a:spcAft>
                          <a:spcPts val="0"/>
                        </a:spcAft>
                      </a:pPr>
                      <a:r>
                        <a:rPr lang="en-GB" sz="1000">
                          <a:latin typeface="Microsoft Sans Serif"/>
                          <a:ea typeface="Times New Roman"/>
                          <a:cs typeface="Times New Roman"/>
                        </a:rPr>
                        <a:t>Yes</a:t>
                      </a:r>
                      <a:endParaRPr lang="en-GB" sz="1100">
                        <a:latin typeface="Calibri"/>
                        <a:ea typeface="Calibri"/>
                        <a:cs typeface="Times New Roman"/>
                      </a:endParaRPr>
                    </a:p>
                  </a:txBody>
                  <a:tcPr marL="68580" marR="68580" marT="0" marB="0" anchor="b">
                    <a:lnL>
                      <a:noFill/>
                    </a:lnL>
                    <a:lnR>
                      <a:noFill/>
                    </a:lnR>
                    <a:lnT>
                      <a:noFill/>
                    </a:lnT>
                    <a:lnB>
                      <a:noFill/>
                    </a:lnB>
                    <a:solidFill>
                      <a:srgbClr val="EEEEEE"/>
                    </a:solidFill>
                  </a:tcPr>
                </a:tc>
                <a:tc>
                  <a:txBody>
                    <a:bodyPr/>
                    <a:lstStyle/>
                    <a:p>
                      <a:pPr algn="ctr">
                        <a:lnSpc>
                          <a:spcPct val="115000"/>
                        </a:lnSpc>
                        <a:spcAft>
                          <a:spcPts val="0"/>
                        </a:spcAft>
                      </a:pPr>
                      <a:r>
                        <a:rPr lang="en-GB" sz="1000">
                          <a:latin typeface="Microsoft Sans Serif"/>
                          <a:ea typeface="Times New Roman"/>
                          <a:cs typeface="Times New Roman"/>
                        </a:rPr>
                        <a:t>92.6%</a:t>
                      </a:r>
                      <a:endParaRPr lang="en-GB" sz="1100">
                        <a:latin typeface="Calibri"/>
                        <a:ea typeface="Calibri"/>
                        <a:cs typeface="Times New Roman"/>
                      </a:endParaRPr>
                    </a:p>
                  </a:txBody>
                  <a:tcPr marL="68580" marR="68580" marT="0" marB="0" anchor="ctr">
                    <a:lnL>
                      <a:noFill/>
                    </a:lnL>
                    <a:lnR>
                      <a:noFill/>
                    </a:lnR>
                    <a:lnT>
                      <a:noFill/>
                    </a:lnT>
                    <a:lnB>
                      <a:noFill/>
                    </a:lnB>
                    <a:solidFill>
                      <a:srgbClr val="DEE9F7"/>
                    </a:solidFill>
                  </a:tcPr>
                </a:tc>
                <a:tc>
                  <a:txBody>
                    <a:bodyPr/>
                    <a:lstStyle/>
                    <a:p>
                      <a:pPr algn="ctr">
                        <a:lnSpc>
                          <a:spcPct val="115000"/>
                        </a:lnSpc>
                        <a:spcAft>
                          <a:spcPts val="0"/>
                        </a:spcAft>
                      </a:pPr>
                      <a:r>
                        <a:rPr lang="en-GB" sz="1000">
                          <a:latin typeface="Microsoft Sans Serif"/>
                          <a:ea typeface="Times New Roman"/>
                          <a:cs typeface="Times New Roman"/>
                        </a:rPr>
                        <a:t>112</a:t>
                      </a:r>
                      <a:endParaRPr lang="en-GB" sz="1100">
                        <a:latin typeface="Calibri"/>
                        <a:ea typeface="Calibri"/>
                        <a:cs typeface="Times New Roman"/>
                      </a:endParaRPr>
                    </a:p>
                  </a:txBody>
                  <a:tcPr marL="68580" marR="68580" marT="0" marB="0" anchor="ctr">
                    <a:lnL>
                      <a:noFill/>
                    </a:lnL>
                    <a:lnR>
                      <a:noFill/>
                    </a:lnR>
                    <a:lnT>
                      <a:noFill/>
                    </a:lnT>
                    <a:lnB>
                      <a:noFill/>
                    </a:lnB>
                    <a:solidFill>
                      <a:srgbClr val="DEE9F7"/>
                    </a:solidFill>
                  </a:tcPr>
                </a:tc>
              </a:tr>
              <a:tr h="433029">
                <a:tc>
                  <a:txBody>
                    <a:bodyPr/>
                    <a:lstStyle/>
                    <a:p>
                      <a:pPr>
                        <a:lnSpc>
                          <a:spcPct val="115000"/>
                        </a:lnSpc>
                        <a:spcAft>
                          <a:spcPts val="0"/>
                        </a:spcAft>
                      </a:pPr>
                      <a:r>
                        <a:rPr lang="en-GB" sz="1000">
                          <a:latin typeface="Microsoft Sans Serif"/>
                          <a:ea typeface="Times New Roman"/>
                          <a:cs typeface="Times New Roman"/>
                        </a:rPr>
                        <a:t>No</a:t>
                      </a:r>
                      <a:endParaRPr lang="en-GB" sz="1100">
                        <a:latin typeface="Calibri"/>
                        <a:ea typeface="Calibri"/>
                        <a:cs typeface="Times New Roman"/>
                      </a:endParaRPr>
                    </a:p>
                  </a:txBody>
                  <a:tcPr marL="68580" marR="68580" marT="0" marB="0" anchor="b">
                    <a:lnL>
                      <a:noFill/>
                    </a:lnL>
                    <a:lnR>
                      <a:noFill/>
                    </a:lnR>
                    <a:lnT>
                      <a:noFill/>
                    </a:lnT>
                    <a:lnB>
                      <a:noFill/>
                    </a:lnB>
                    <a:solidFill>
                      <a:srgbClr val="EEEEEE"/>
                    </a:solidFill>
                  </a:tcPr>
                </a:tc>
                <a:tc>
                  <a:txBody>
                    <a:bodyPr/>
                    <a:lstStyle/>
                    <a:p>
                      <a:pPr algn="ctr">
                        <a:lnSpc>
                          <a:spcPct val="115000"/>
                        </a:lnSpc>
                        <a:spcAft>
                          <a:spcPts val="0"/>
                        </a:spcAft>
                      </a:pPr>
                      <a:r>
                        <a:rPr lang="en-GB" sz="1000">
                          <a:latin typeface="Microsoft Sans Serif"/>
                          <a:ea typeface="Times New Roman"/>
                          <a:cs typeface="Times New Roman"/>
                        </a:rPr>
                        <a:t>7.4%</a:t>
                      </a:r>
                      <a:endParaRPr lang="en-GB" sz="1100">
                        <a:latin typeface="Calibri"/>
                        <a:ea typeface="Calibri"/>
                        <a:cs typeface="Times New Roman"/>
                      </a:endParaRPr>
                    </a:p>
                  </a:txBody>
                  <a:tcPr marL="68580" marR="68580" marT="0" marB="0" anchor="ctr">
                    <a:lnL>
                      <a:noFill/>
                    </a:lnL>
                    <a:lnR>
                      <a:noFill/>
                    </a:lnR>
                    <a:lnT>
                      <a:noFill/>
                    </a:lnT>
                    <a:lnB>
                      <a:noFill/>
                    </a:lnB>
                    <a:solidFill>
                      <a:srgbClr val="DEE9F7"/>
                    </a:solidFill>
                  </a:tcPr>
                </a:tc>
                <a:tc>
                  <a:txBody>
                    <a:bodyPr/>
                    <a:lstStyle/>
                    <a:p>
                      <a:pPr algn="ctr">
                        <a:lnSpc>
                          <a:spcPct val="115000"/>
                        </a:lnSpc>
                        <a:spcAft>
                          <a:spcPts val="0"/>
                        </a:spcAft>
                      </a:pPr>
                      <a:r>
                        <a:rPr lang="en-GB" sz="1000">
                          <a:latin typeface="Microsoft Sans Serif"/>
                          <a:ea typeface="Times New Roman"/>
                          <a:cs typeface="Times New Roman"/>
                        </a:rPr>
                        <a:t>9</a:t>
                      </a:r>
                      <a:endParaRPr lang="en-GB" sz="1100">
                        <a:latin typeface="Calibri"/>
                        <a:ea typeface="Calibri"/>
                        <a:cs typeface="Times New Roman"/>
                      </a:endParaRPr>
                    </a:p>
                  </a:txBody>
                  <a:tcPr marL="68580" marR="68580" marT="0" marB="0" anchor="ctr">
                    <a:lnL>
                      <a:noFill/>
                    </a:lnL>
                    <a:lnR>
                      <a:noFill/>
                    </a:lnR>
                    <a:lnT>
                      <a:noFill/>
                    </a:lnT>
                    <a:lnB>
                      <a:noFill/>
                    </a:lnB>
                    <a:solidFill>
                      <a:srgbClr val="DEE9F7"/>
                    </a:solidFill>
                  </a:tcPr>
                </a:tc>
              </a:tr>
              <a:tr h="433029">
                <a:tc gridSpan="2">
                  <a:txBody>
                    <a:bodyPr/>
                    <a:lstStyle/>
                    <a:p>
                      <a:pPr algn="r">
                        <a:lnSpc>
                          <a:spcPct val="115000"/>
                        </a:lnSpc>
                        <a:spcAft>
                          <a:spcPts val="0"/>
                        </a:spcAft>
                      </a:pPr>
                      <a:r>
                        <a:rPr lang="en-GB" sz="1000" b="1" i="1">
                          <a:solidFill>
                            <a:srgbClr val="000000"/>
                          </a:solidFill>
                          <a:latin typeface="Microsoft Sans Serif"/>
                          <a:ea typeface="Times New Roman"/>
                          <a:cs typeface="Times New Roman"/>
                        </a:rPr>
                        <a:t>answered question</a:t>
                      </a:r>
                      <a:endParaRPr lang="en-GB" sz="1100">
                        <a:latin typeface="Calibri"/>
                        <a:ea typeface="Calibri"/>
                        <a:cs typeface="Times New Roman"/>
                      </a:endParaRPr>
                    </a:p>
                  </a:txBody>
                  <a:tcPr marL="68580" marR="68580" marT="0" marB="0" anchor="b">
                    <a:lnL>
                      <a:noFill/>
                    </a:lnL>
                    <a:lnR>
                      <a:noFill/>
                    </a:lnR>
                    <a:lnT>
                      <a:noFill/>
                    </a:lnT>
                    <a:lnB>
                      <a:noFill/>
                    </a:lnB>
                    <a:solidFill>
                      <a:srgbClr val="CDD8E6"/>
                    </a:solidFill>
                  </a:tcPr>
                </a:tc>
                <a:tc hMerge="1">
                  <a:txBody>
                    <a:bodyPr/>
                    <a:lstStyle/>
                    <a:p>
                      <a:endParaRPr lang="en-GB"/>
                    </a:p>
                  </a:txBody>
                  <a:tcPr/>
                </a:tc>
                <a:tc>
                  <a:txBody>
                    <a:bodyPr/>
                    <a:lstStyle/>
                    <a:p>
                      <a:pPr algn="r">
                        <a:lnSpc>
                          <a:spcPct val="115000"/>
                        </a:lnSpc>
                        <a:spcAft>
                          <a:spcPts val="0"/>
                        </a:spcAft>
                      </a:pPr>
                      <a:r>
                        <a:rPr lang="en-GB" sz="1000" b="1">
                          <a:solidFill>
                            <a:srgbClr val="000000"/>
                          </a:solidFill>
                          <a:latin typeface="Microsoft Sans Serif"/>
                          <a:ea typeface="Times New Roman"/>
                          <a:cs typeface="Times New Roman"/>
                        </a:rPr>
                        <a:t>121</a:t>
                      </a:r>
                      <a:endParaRPr lang="en-GB" sz="1100">
                        <a:latin typeface="Calibri"/>
                        <a:ea typeface="Calibri"/>
                        <a:cs typeface="Times New Roman"/>
                      </a:endParaRPr>
                    </a:p>
                  </a:txBody>
                  <a:tcPr marL="68580" marR="68580" marT="0" marB="0" anchor="b">
                    <a:lnL>
                      <a:noFill/>
                    </a:lnL>
                    <a:lnR>
                      <a:noFill/>
                    </a:lnR>
                    <a:lnT>
                      <a:noFill/>
                    </a:lnT>
                    <a:lnB>
                      <a:noFill/>
                    </a:lnB>
                    <a:solidFill>
                      <a:srgbClr val="CDD8E6"/>
                    </a:solidFill>
                  </a:tcPr>
                </a:tc>
              </a:tr>
              <a:tr h="433029">
                <a:tc gridSpan="2">
                  <a:txBody>
                    <a:bodyPr/>
                    <a:lstStyle/>
                    <a:p>
                      <a:pPr algn="r">
                        <a:lnSpc>
                          <a:spcPct val="115000"/>
                        </a:lnSpc>
                        <a:spcAft>
                          <a:spcPts val="0"/>
                        </a:spcAft>
                      </a:pPr>
                      <a:r>
                        <a:rPr lang="en-GB" sz="1000" b="1" i="1">
                          <a:solidFill>
                            <a:srgbClr val="000000"/>
                          </a:solidFill>
                          <a:latin typeface="Microsoft Sans Serif"/>
                          <a:ea typeface="Times New Roman"/>
                          <a:cs typeface="Times New Roman"/>
                        </a:rPr>
                        <a:t>skipped question</a:t>
                      </a:r>
                      <a:endParaRPr lang="en-GB" sz="1100">
                        <a:latin typeface="Calibri"/>
                        <a:ea typeface="Calibri"/>
                        <a:cs typeface="Times New Roman"/>
                      </a:endParaRPr>
                    </a:p>
                  </a:txBody>
                  <a:tcPr marL="68580" marR="68580" marT="0" marB="0" anchor="b">
                    <a:lnL>
                      <a:noFill/>
                    </a:lnL>
                    <a:lnR>
                      <a:noFill/>
                    </a:lnR>
                    <a:lnT>
                      <a:noFill/>
                    </a:lnT>
                    <a:lnB>
                      <a:noFill/>
                    </a:lnB>
                    <a:solidFill>
                      <a:srgbClr val="DDDDDD"/>
                    </a:solidFill>
                  </a:tcPr>
                </a:tc>
                <a:tc hMerge="1">
                  <a:txBody>
                    <a:bodyPr/>
                    <a:lstStyle/>
                    <a:p>
                      <a:endParaRPr lang="en-GB"/>
                    </a:p>
                  </a:txBody>
                  <a:tcPr/>
                </a:tc>
                <a:tc>
                  <a:txBody>
                    <a:bodyPr/>
                    <a:lstStyle/>
                    <a:p>
                      <a:pPr algn="r">
                        <a:lnSpc>
                          <a:spcPct val="115000"/>
                        </a:lnSpc>
                        <a:spcAft>
                          <a:spcPts val="0"/>
                        </a:spcAft>
                      </a:pPr>
                      <a:r>
                        <a:rPr lang="en-GB" sz="1000" b="1" dirty="0">
                          <a:solidFill>
                            <a:srgbClr val="000000"/>
                          </a:solidFill>
                          <a:latin typeface="Microsoft Sans Serif"/>
                          <a:ea typeface="Times New Roman"/>
                          <a:cs typeface="Times New Roman"/>
                        </a:rPr>
                        <a:t>3</a:t>
                      </a:r>
                      <a:endParaRPr lang="en-GB" sz="1100" dirty="0">
                        <a:latin typeface="Calibri"/>
                        <a:ea typeface="Calibri"/>
                        <a:cs typeface="Times New Roman"/>
                      </a:endParaRPr>
                    </a:p>
                  </a:txBody>
                  <a:tcPr marL="68580" marR="68580" marT="0" marB="0" anchor="b">
                    <a:lnL>
                      <a:noFill/>
                    </a:lnL>
                    <a:lnR>
                      <a:noFill/>
                    </a:lnR>
                    <a:lnT>
                      <a:noFill/>
                    </a:lnT>
                    <a:lnB>
                      <a:noFill/>
                    </a:lnB>
                    <a:solidFill>
                      <a:srgbClr val="DDDDDD"/>
                    </a:solidFill>
                  </a:tcPr>
                </a:tc>
              </a:tr>
            </a:tbl>
          </a:graphicData>
        </a:graphic>
      </p:graphicFrame>
      <p:sp>
        <p:nvSpPr>
          <p:cNvPr id="3072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FF0000"/>
                </a:solidFill>
              </a:rPr>
              <a:t>Ideas for the future?</a:t>
            </a:r>
            <a:endParaRPr lang="en-GB" b="1" dirty="0">
              <a:solidFill>
                <a:srgbClr val="FF0000"/>
              </a:solidFill>
            </a:endParaRPr>
          </a:p>
        </p:txBody>
      </p:sp>
      <p:sp>
        <p:nvSpPr>
          <p:cNvPr id="3" name="Content Placeholder 2"/>
          <p:cNvSpPr>
            <a:spLocks noGrp="1"/>
          </p:cNvSpPr>
          <p:nvPr>
            <p:ph idx="1"/>
          </p:nvPr>
        </p:nvSpPr>
        <p:spPr/>
        <p:txBody>
          <a:bodyPr/>
          <a:lstStyle/>
          <a:p>
            <a:r>
              <a:rPr lang="en-GB" b="1" dirty="0" smtClean="0">
                <a:solidFill>
                  <a:srgbClr val="C00000"/>
                </a:solidFill>
              </a:rPr>
              <a:t>Limited information provided on whether programmes helped families, friends, carers</a:t>
            </a:r>
          </a:p>
          <a:p>
            <a:r>
              <a:rPr lang="en-GB" b="1" dirty="0" smtClean="0">
                <a:solidFill>
                  <a:srgbClr val="7030A0"/>
                </a:solidFill>
              </a:rPr>
              <a:t>Respondents wanted to hear more from relatives living with those with chronic pain</a:t>
            </a:r>
          </a:p>
          <a:p>
            <a:r>
              <a:rPr lang="en-GB" b="1" dirty="0" smtClean="0">
                <a:solidFill>
                  <a:srgbClr val="C00000"/>
                </a:solidFill>
              </a:rPr>
              <a:t>More about alternative therapies</a:t>
            </a:r>
          </a:p>
          <a:p>
            <a:r>
              <a:rPr lang="en-GB" b="1" dirty="0" smtClean="0">
                <a:solidFill>
                  <a:srgbClr val="7030A0"/>
                </a:solidFill>
              </a:rPr>
              <a:t>More about mental health and chronic pain</a:t>
            </a:r>
          </a:p>
          <a:p>
            <a:r>
              <a:rPr lang="en-GB" b="1" dirty="0" smtClean="0">
                <a:solidFill>
                  <a:srgbClr val="C00000"/>
                </a:solidFill>
              </a:rPr>
              <a:t>GPs and other professionals should listen to the shows .....  </a:t>
            </a:r>
            <a:r>
              <a:rPr lang="en-GB" b="1" dirty="0" smtClean="0">
                <a:solidFill>
                  <a:srgbClr val="00B050"/>
                </a:solidFill>
              </a:rPr>
              <a:t>MARKETING and PUBLICITY ++</a:t>
            </a:r>
            <a:endParaRPr lang="en-GB" b="1" dirty="0">
              <a:solidFill>
                <a:srgbClr val="00B05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Conclusion about </a:t>
            </a:r>
            <a:r>
              <a:rPr lang="en-GB" b="1" i="1" dirty="0" smtClean="0">
                <a:solidFill>
                  <a:srgbClr val="FF0000"/>
                </a:solidFill>
              </a:rPr>
              <a:t>AIRING PAIN?</a:t>
            </a:r>
            <a:endParaRPr lang="en-GB" b="1" i="1" dirty="0">
              <a:solidFill>
                <a:srgbClr val="FF0000"/>
              </a:solidFill>
            </a:endParaRPr>
          </a:p>
        </p:txBody>
      </p:sp>
      <p:sp>
        <p:nvSpPr>
          <p:cNvPr id="3" name="Text Placeholder 2"/>
          <p:cNvSpPr>
            <a:spLocks noGrp="1"/>
          </p:cNvSpPr>
          <p:nvPr>
            <p:ph type="body" idx="1"/>
          </p:nvPr>
        </p:nvSpPr>
        <p:spPr/>
        <p:txBody>
          <a:bodyPr/>
          <a:lstStyle/>
          <a:p>
            <a:pPr algn="ctr"/>
            <a:r>
              <a:rPr lang="en-GB" dirty="0" smtClean="0">
                <a:solidFill>
                  <a:srgbClr val="00B050"/>
                </a:solidFill>
              </a:rPr>
              <a:t>ACCESSIBLE </a:t>
            </a:r>
            <a:endParaRPr lang="en-GB" dirty="0">
              <a:solidFill>
                <a:srgbClr val="00B050"/>
              </a:solidFill>
            </a:endParaRPr>
          </a:p>
        </p:txBody>
      </p:sp>
      <p:sp>
        <p:nvSpPr>
          <p:cNvPr id="4" name="Content Placeholder 3"/>
          <p:cNvSpPr>
            <a:spLocks noGrp="1"/>
          </p:cNvSpPr>
          <p:nvPr>
            <p:ph sz="half" idx="2"/>
          </p:nvPr>
        </p:nvSpPr>
        <p:spPr/>
        <p:txBody>
          <a:bodyPr>
            <a:normAutofit fontScale="92500" lnSpcReduction="20000"/>
          </a:bodyPr>
          <a:lstStyle/>
          <a:p>
            <a:r>
              <a:rPr lang="en-GB" b="1" dirty="0" smtClean="0">
                <a:solidFill>
                  <a:srgbClr val="00B0F0"/>
                </a:solidFill>
              </a:rPr>
              <a:t>More than 350 people regularly download the programmes</a:t>
            </a:r>
          </a:p>
          <a:p>
            <a:endParaRPr lang="en-GB" b="1" dirty="0" smtClean="0"/>
          </a:p>
          <a:p>
            <a:r>
              <a:rPr lang="en-GB" b="1" dirty="0" smtClean="0">
                <a:solidFill>
                  <a:srgbClr val="0070C0"/>
                </a:solidFill>
              </a:rPr>
              <a:t>On-demand, free resource</a:t>
            </a:r>
          </a:p>
          <a:p>
            <a:r>
              <a:rPr lang="en-GB" b="1" dirty="0" smtClean="0">
                <a:solidFill>
                  <a:srgbClr val="0070C0"/>
                </a:solidFill>
              </a:rPr>
              <a:t>No constraints of distance</a:t>
            </a:r>
          </a:p>
          <a:p>
            <a:endParaRPr lang="en-GB" b="1" dirty="0" smtClean="0"/>
          </a:p>
          <a:p>
            <a:r>
              <a:rPr lang="en-GB" b="1" dirty="0" smtClean="0">
                <a:solidFill>
                  <a:srgbClr val="00B0F0"/>
                </a:solidFill>
              </a:rPr>
              <a:t>“... is almost comforting because I lose the isolation of living with people who do not fully understand where I am coming from”</a:t>
            </a:r>
            <a:endParaRPr lang="en-GB" b="1" dirty="0">
              <a:solidFill>
                <a:srgbClr val="00B0F0"/>
              </a:solidFill>
            </a:endParaRPr>
          </a:p>
        </p:txBody>
      </p:sp>
      <p:sp>
        <p:nvSpPr>
          <p:cNvPr id="5" name="Text Placeholder 4"/>
          <p:cNvSpPr>
            <a:spLocks noGrp="1"/>
          </p:cNvSpPr>
          <p:nvPr>
            <p:ph type="body" sz="quarter" idx="3"/>
          </p:nvPr>
        </p:nvSpPr>
        <p:spPr/>
        <p:txBody>
          <a:bodyPr/>
          <a:lstStyle/>
          <a:p>
            <a:pPr algn="ctr"/>
            <a:r>
              <a:rPr lang="en-GB" dirty="0" smtClean="0">
                <a:solidFill>
                  <a:srgbClr val="00B050"/>
                </a:solidFill>
              </a:rPr>
              <a:t>VALUABLE</a:t>
            </a:r>
            <a:endParaRPr lang="en-GB" dirty="0">
              <a:solidFill>
                <a:srgbClr val="00B050"/>
              </a:solidFill>
            </a:endParaRPr>
          </a:p>
        </p:txBody>
      </p:sp>
      <p:sp>
        <p:nvSpPr>
          <p:cNvPr id="6" name="Content Placeholder 5"/>
          <p:cNvSpPr>
            <a:spLocks noGrp="1"/>
          </p:cNvSpPr>
          <p:nvPr>
            <p:ph sz="quarter" idx="4"/>
          </p:nvPr>
        </p:nvSpPr>
        <p:spPr/>
        <p:txBody>
          <a:bodyPr>
            <a:normAutofit lnSpcReduction="10000"/>
          </a:bodyPr>
          <a:lstStyle/>
          <a:p>
            <a:pPr>
              <a:buNone/>
            </a:pPr>
            <a:r>
              <a:rPr lang="en-GB" b="1" dirty="0" smtClean="0">
                <a:solidFill>
                  <a:srgbClr val="7030A0"/>
                </a:solidFill>
              </a:rPr>
              <a:t>“... it is the most informative and helpful helpline for chronic pain sufferers.  It has helped me seek further treatment for my condition, which I would not have known about if I had not listened to </a:t>
            </a:r>
            <a:r>
              <a:rPr lang="en-GB" b="1" i="1" dirty="0" smtClean="0">
                <a:solidFill>
                  <a:srgbClr val="7030A0"/>
                </a:solidFill>
              </a:rPr>
              <a:t>Airing Pain</a:t>
            </a:r>
            <a:r>
              <a:rPr lang="en-GB" b="1" dirty="0" smtClean="0">
                <a:solidFill>
                  <a:srgbClr val="7030A0"/>
                </a:solidFill>
              </a:rPr>
              <a:t>.  It has also helped me improve the quality of my life and cope better ...”</a:t>
            </a:r>
            <a:endParaRPr lang="en-GB" b="1" dirty="0">
              <a:solidFill>
                <a:srgbClr val="7030A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smtClean="0">
                <a:solidFill>
                  <a:srgbClr val="FF0000"/>
                </a:solidFill>
              </a:rPr>
              <a:t>The best educators inspire</a:t>
            </a:r>
            <a:endParaRPr lang="en-GB" dirty="0">
              <a:solidFill>
                <a:srgbClr val="FF0000"/>
              </a:solidFill>
            </a:endParaRPr>
          </a:p>
        </p:txBody>
      </p:sp>
      <p:sp>
        <p:nvSpPr>
          <p:cNvPr id="11" name="Content Placeholder 10"/>
          <p:cNvSpPr>
            <a:spLocks noGrp="1"/>
          </p:cNvSpPr>
          <p:nvPr>
            <p:ph idx="1"/>
          </p:nvPr>
        </p:nvSpPr>
        <p:spPr/>
        <p:txBody>
          <a:bodyPr/>
          <a:lstStyle/>
          <a:p>
            <a:r>
              <a:rPr lang="en-GB" dirty="0" smtClean="0"/>
              <a:t>Can change the course of our life and who we are</a:t>
            </a:r>
          </a:p>
          <a:p>
            <a:r>
              <a:rPr lang="en-GB" dirty="0" smtClean="0"/>
              <a:t>Inspire us with love of their subject</a:t>
            </a:r>
          </a:p>
          <a:p>
            <a:r>
              <a:rPr lang="en-GB" dirty="0" smtClean="0"/>
              <a:t>Make us curious </a:t>
            </a:r>
          </a:p>
          <a:p>
            <a:r>
              <a:rPr lang="en-GB" dirty="0" smtClean="0"/>
              <a:t>We soak up information and retain it</a:t>
            </a:r>
          </a:p>
          <a:p>
            <a:r>
              <a:rPr lang="en-GB" dirty="0" smtClean="0"/>
              <a:t>We return to the subject </a:t>
            </a:r>
          </a:p>
          <a:p>
            <a:r>
              <a:rPr lang="en-GB" dirty="0" smtClean="0"/>
              <a:t>We keep learning</a:t>
            </a:r>
          </a:p>
          <a:p>
            <a:endParaRPr lang="en-GB" dirty="0"/>
          </a:p>
        </p:txBody>
      </p:sp>
      <p:pic>
        <p:nvPicPr>
          <p:cNvPr id="4" name="Picture 2" descr="C:\Users\Heather\AppData\Local\Temp\Pain Concern logo_red-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64295" y="5526572"/>
            <a:ext cx="1249684" cy="13314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730285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solidFill>
                  <a:srgbClr val="FF0000"/>
                </a:solidFill>
              </a:rPr>
              <a:t>PAIN EDUCATION</a:t>
            </a:r>
            <a:br>
              <a:rPr lang="en-GB" dirty="0" smtClean="0">
                <a:solidFill>
                  <a:srgbClr val="FF0000"/>
                </a:solidFill>
              </a:rPr>
            </a:br>
            <a:r>
              <a:rPr lang="en-GB" dirty="0" smtClean="0">
                <a:solidFill>
                  <a:srgbClr val="C00000"/>
                </a:solidFill>
              </a:rPr>
              <a:t>Two currencies, two coins?</a:t>
            </a:r>
            <a:endParaRPr lang="en-GB" dirty="0">
              <a:solidFill>
                <a:srgbClr val="C00000"/>
              </a:solidFill>
            </a:endParaRPr>
          </a:p>
        </p:txBody>
      </p:sp>
      <p:sp>
        <p:nvSpPr>
          <p:cNvPr id="5" name="Content Placeholder 4"/>
          <p:cNvSpPr>
            <a:spLocks noGrp="1"/>
          </p:cNvSpPr>
          <p:nvPr>
            <p:ph sz="half" idx="1"/>
          </p:nvPr>
        </p:nvSpPr>
        <p:spPr/>
        <p:txBody>
          <a:bodyPr/>
          <a:lstStyle/>
          <a:p>
            <a:pPr marL="0" indent="0">
              <a:buNone/>
            </a:pPr>
            <a:r>
              <a:rPr lang="en-GB" dirty="0" smtClean="0"/>
              <a:t>Healthcare professional	</a:t>
            </a:r>
          </a:p>
          <a:p>
            <a:r>
              <a:rPr lang="en-GB" dirty="0" smtClean="0"/>
              <a:t>Research</a:t>
            </a:r>
          </a:p>
          <a:p>
            <a:r>
              <a:rPr lang="en-GB" dirty="0" smtClean="0"/>
              <a:t>Teaching/mentoring students</a:t>
            </a:r>
          </a:p>
          <a:p>
            <a:r>
              <a:rPr lang="en-GB" dirty="0" smtClean="0"/>
              <a:t>Clinical work</a:t>
            </a:r>
          </a:p>
          <a:p>
            <a:endParaRPr lang="en-GB" dirty="0" smtClean="0"/>
          </a:p>
          <a:p>
            <a:endParaRPr lang="en-GB" dirty="0"/>
          </a:p>
        </p:txBody>
      </p:sp>
      <p:sp>
        <p:nvSpPr>
          <p:cNvPr id="6" name="Content Placeholder 5"/>
          <p:cNvSpPr>
            <a:spLocks noGrp="1"/>
          </p:cNvSpPr>
          <p:nvPr>
            <p:ph sz="half" idx="2"/>
          </p:nvPr>
        </p:nvSpPr>
        <p:spPr/>
        <p:txBody>
          <a:bodyPr/>
          <a:lstStyle/>
          <a:p>
            <a:pPr marL="0" indent="0">
              <a:buNone/>
            </a:pPr>
            <a:r>
              <a:rPr lang="en-GB" dirty="0" smtClean="0"/>
              <a:t>	Public education	</a:t>
            </a:r>
          </a:p>
          <a:p>
            <a:r>
              <a:rPr lang="en-GB" dirty="0" smtClean="0"/>
              <a:t>Support groups run by patients</a:t>
            </a:r>
          </a:p>
          <a:p>
            <a:r>
              <a:rPr lang="en-GB" dirty="0" smtClean="0"/>
              <a:t>Self management programmes</a:t>
            </a:r>
          </a:p>
          <a:p>
            <a:r>
              <a:rPr lang="en-GB" dirty="0" smtClean="0"/>
              <a:t>Helplines run by charities</a:t>
            </a:r>
            <a:endParaRPr lang="en-GB" dirty="0"/>
          </a:p>
        </p:txBody>
      </p:sp>
      <p:pic>
        <p:nvPicPr>
          <p:cNvPr id="7" name="Picture 2" descr="C:\Users\Heather\AppData\Local\Temp\Pain Concern logo_red-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94316" y="5529074"/>
            <a:ext cx="1249684" cy="13314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282095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Ingrained beliefs and prejudices</a:t>
            </a:r>
            <a:endParaRPr lang="en-GB"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GB" dirty="0"/>
              <a:t>pain must mean </a:t>
            </a:r>
            <a:r>
              <a:rPr lang="en-GB" dirty="0" smtClean="0"/>
              <a:t>damage</a:t>
            </a:r>
          </a:p>
          <a:p>
            <a:r>
              <a:rPr lang="en-GB" dirty="0" smtClean="0"/>
              <a:t>there </a:t>
            </a:r>
            <a:r>
              <a:rPr lang="en-GB" dirty="0"/>
              <a:t>must be a </a:t>
            </a:r>
            <a:r>
              <a:rPr lang="en-GB" dirty="0" smtClean="0"/>
              <a:t>cause</a:t>
            </a:r>
          </a:p>
          <a:p>
            <a:r>
              <a:rPr lang="en-GB" dirty="0" smtClean="0"/>
              <a:t>pull yourself together</a:t>
            </a:r>
          </a:p>
          <a:p>
            <a:r>
              <a:rPr lang="en-GB" dirty="0"/>
              <a:t>y</a:t>
            </a:r>
            <a:r>
              <a:rPr lang="en-GB" dirty="0" smtClean="0"/>
              <a:t>ou look fine</a:t>
            </a:r>
          </a:p>
          <a:p>
            <a:r>
              <a:rPr lang="en-GB" dirty="0" smtClean="0"/>
              <a:t>pain killers</a:t>
            </a:r>
          </a:p>
          <a:p>
            <a:pPr lvl="1"/>
            <a:r>
              <a:rPr lang="en-GB" dirty="0" smtClean="0"/>
              <a:t>are </a:t>
            </a:r>
            <a:r>
              <a:rPr lang="en-GB" dirty="0"/>
              <a:t>addictive, </a:t>
            </a:r>
            <a:endParaRPr lang="en-GB" dirty="0" smtClean="0"/>
          </a:p>
          <a:p>
            <a:pPr lvl="1"/>
            <a:r>
              <a:rPr lang="en-GB" dirty="0" smtClean="0"/>
              <a:t>have </a:t>
            </a:r>
            <a:r>
              <a:rPr lang="en-GB" dirty="0"/>
              <a:t>toxic </a:t>
            </a:r>
            <a:r>
              <a:rPr lang="en-GB" dirty="0" smtClean="0"/>
              <a:t>side-effects</a:t>
            </a:r>
          </a:p>
          <a:p>
            <a:pPr lvl="1"/>
            <a:r>
              <a:rPr lang="en-GB" dirty="0" smtClean="0"/>
              <a:t>will </a:t>
            </a:r>
            <a:r>
              <a:rPr lang="en-GB" dirty="0"/>
              <a:t>make you </a:t>
            </a:r>
            <a:r>
              <a:rPr lang="en-GB" dirty="0" smtClean="0"/>
              <a:t>fat</a:t>
            </a:r>
          </a:p>
          <a:p>
            <a:pPr lvl="1"/>
            <a:r>
              <a:rPr lang="en-GB" dirty="0" smtClean="0"/>
              <a:t>will </a:t>
            </a:r>
            <a:r>
              <a:rPr lang="en-GB" dirty="0"/>
              <a:t>stop </a:t>
            </a:r>
            <a:r>
              <a:rPr lang="en-GB" dirty="0" smtClean="0"/>
              <a:t>working</a:t>
            </a:r>
          </a:p>
        </p:txBody>
      </p:sp>
      <p:pic>
        <p:nvPicPr>
          <p:cNvPr id="4" name="Picture 2" descr="C:\Users\Heather\AppData\Local\Temp\Pain Concern logo_red-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09100" y="5526572"/>
            <a:ext cx="1249684" cy="13314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584246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rgbClr val="FF0000"/>
                </a:solidFill>
              </a:rPr>
              <a:t>Ingrained beliefs and prejudices</a:t>
            </a:r>
            <a:endParaRPr lang="en-GB" dirty="0">
              <a:solidFill>
                <a:srgbClr val="FF0000"/>
              </a:solidFill>
            </a:endParaRPr>
          </a:p>
        </p:txBody>
      </p:sp>
      <p:sp>
        <p:nvSpPr>
          <p:cNvPr id="3" name="Content Placeholder 2"/>
          <p:cNvSpPr>
            <a:spLocks noGrp="1"/>
          </p:cNvSpPr>
          <p:nvPr>
            <p:ph idx="1"/>
          </p:nvPr>
        </p:nvSpPr>
        <p:spPr/>
        <p:txBody>
          <a:bodyPr>
            <a:normAutofit lnSpcReduction="10000"/>
          </a:bodyPr>
          <a:lstStyle/>
          <a:p>
            <a:r>
              <a:rPr lang="en-GB" dirty="0" smtClean="0"/>
              <a:t>Physiotherapy makes </a:t>
            </a:r>
            <a:r>
              <a:rPr lang="en-GB" dirty="0"/>
              <a:t>your pain </a:t>
            </a:r>
            <a:r>
              <a:rPr lang="en-GB" dirty="0" smtClean="0"/>
              <a:t>worse; </a:t>
            </a:r>
            <a:r>
              <a:rPr lang="en-GB" dirty="0"/>
              <a:t>what’s the point of trying </a:t>
            </a:r>
            <a:r>
              <a:rPr lang="en-GB" dirty="0" smtClean="0"/>
              <a:t>it again.</a:t>
            </a:r>
          </a:p>
          <a:p>
            <a:r>
              <a:rPr lang="en-GB" dirty="0" smtClean="0"/>
              <a:t>Mindfulness </a:t>
            </a:r>
            <a:r>
              <a:rPr lang="en-GB" dirty="0"/>
              <a:t>smacks of </a:t>
            </a:r>
            <a:r>
              <a:rPr lang="en-GB" dirty="0" smtClean="0"/>
              <a:t>Buddhism; it </a:t>
            </a:r>
            <a:r>
              <a:rPr lang="en-GB" dirty="0"/>
              <a:t>clashes with </a:t>
            </a:r>
            <a:r>
              <a:rPr lang="en-GB" dirty="0" smtClean="0"/>
              <a:t>your beliefs</a:t>
            </a:r>
            <a:r>
              <a:rPr lang="en-GB" dirty="0"/>
              <a:t>. </a:t>
            </a:r>
            <a:endParaRPr lang="en-GB" dirty="0" smtClean="0"/>
          </a:p>
          <a:p>
            <a:r>
              <a:rPr lang="en-GB" dirty="0" smtClean="0"/>
              <a:t>Super </a:t>
            </a:r>
            <a:r>
              <a:rPr lang="en-GB" dirty="0"/>
              <a:t>human efforts are needed every day to remain positive – and you are utterly exhausted. </a:t>
            </a:r>
            <a:endParaRPr lang="en-GB" dirty="0" smtClean="0"/>
          </a:p>
          <a:p>
            <a:r>
              <a:rPr lang="en-GB" dirty="0" smtClean="0"/>
              <a:t>You are gloomy about ever getting back to work – who would want you?</a:t>
            </a:r>
            <a:endParaRPr lang="en-GB" dirty="0"/>
          </a:p>
          <a:p>
            <a:endParaRPr lang="en-GB" dirty="0"/>
          </a:p>
        </p:txBody>
      </p:sp>
      <p:pic>
        <p:nvPicPr>
          <p:cNvPr id="4" name="Picture 2" descr="C:\Users\Heather\AppData\Local\Temp\Pain Concern logo_red-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23051" y="5526572"/>
            <a:ext cx="1249684" cy="13314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52524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0000"/>
                </a:solidFill>
              </a:rPr>
              <a:t>Patrick Wall’s</a:t>
            </a:r>
            <a:br>
              <a:rPr lang="en-GB" dirty="0" smtClean="0">
                <a:solidFill>
                  <a:srgbClr val="FF0000"/>
                </a:solidFill>
              </a:rPr>
            </a:br>
            <a:r>
              <a:rPr lang="en-GB" dirty="0" smtClean="0">
                <a:solidFill>
                  <a:srgbClr val="FF0000"/>
                </a:solidFill>
              </a:rPr>
              <a:t>“Therapeutic community”</a:t>
            </a:r>
            <a:endParaRPr lang="en-GB" dirty="0">
              <a:solidFill>
                <a:srgbClr val="FF0000"/>
              </a:solidFill>
            </a:endParaRPr>
          </a:p>
        </p:txBody>
      </p:sp>
      <p:sp>
        <p:nvSpPr>
          <p:cNvPr id="3" name="Content Placeholder 2"/>
          <p:cNvSpPr>
            <a:spLocks noGrp="1"/>
          </p:cNvSpPr>
          <p:nvPr>
            <p:ph idx="1"/>
          </p:nvPr>
        </p:nvSpPr>
        <p:spPr/>
        <p:txBody>
          <a:bodyPr>
            <a:normAutofit/>
          </a:bodyPr>
          <a:lstStyle/>
          <a:p>
            <a:r>
              <a:rPr lang="en-GB" dirty="0" smtClean="0"/>
              <a:t>The problem:</a:t>
            </a:r>
          </a:p>
          <a:p>
            <a:pPr lvl="1"/>
            <a:r>
              <a:rPr lang="en-GB" dirty="0" smtClean="0"/>
              <a:t>the </a:t>
            </a:r>
            <a:r>
              <a:rPr lang="en-GB" dirty="0"/>
              <a:t>experiences of a person in pain depend significantly on their beliefs about it. </a:t>
            </a:r>
            <a:endParaRPr lang="en-GB" dirty="0" smtClean="0"/>
          </a:p>
          <a:p>
            <a:r>
              <a:rPr lang="en-GB" dirty="0" smtClean="0"/>
              <a:t>His solution is to create a “therapeutic community” that will:</a:t>
            </a:r>
          </a:p>
          <a:p>
            <a:pPr lvl="1"/>
            <a:r>
              <a:rPr lang="en-GB" dirty="0" smtClean="0"/>
              <a:t>attack prejudice</a:t>
            </a:r>
          </a:p>
          <a:p>
            <a:pPr lvl="1"/>
            <a:r>
              <a:rPr lang="en-GB" dirty="0" smtClean="0"/>
              <a:t>sweep </a:t>
            </a:r>
            <a:r>
              <a:rPr lang="en-GB" dirty="0"/>
              <a:t>away hampering beliefs about pain. </a:t>
            </a:r>
          </a:p>
        </p:txBody>
      </p:sp>
      <p:pic>
        <p:nvPicPr>
          <p:cNvPr id="4" name="Picture 2" descr="C:\Users\Heather\AppData\Local\Temp\Pain Concern logo_red-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94022" y="5526572"/>
            <a:ext cx="1249684" cy="13314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09567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0000"/>
                </a:solidFill>
              </a:rPr>
              <a:t>Therapeutic community</a:t>
            </a:r>
            <a:r>
              <a:rPr lang="en-GB" dirty="0" smtClean="0"/>
              <a:t/>
            </a:r>
            <a:br>
              <a:rPr lang="en-GB" dirty="0" smtClean="0"/>
            </a:br>
            <a:endParaRPr lang="en-GB" dirty="0"/>
          </a:p>
        </p:txBody>
      </p:sp>
      <p:sp>
        <p:nvSpPr>
          <p:cNvPr id="3" name="Content Placeholder 2"/>
          <p:cNvSpPr>
            <a:spLocks noGrp="1"/>
          </p:cNvSpPr>
          <p:nvPr>
            <p:ph idx="1"/>
          </p:nvPr>
        </p:nvSpPr>
        <p:spPr/>
        <p:txBody>
          <a:bodyPr>
            <a:normAutofit lnSpcReduction="10000"/>
          </a:bodyPr>
          <a:lstStyle/>
          <a:p>
            <a:r>
              <a:rPr lang="en-GB" dirty="0" smtClean="0"/>
              <a:t>Healthcare professionals, patients, society </a:t>
            </a:r>
          </a:p>
          <a:p>
            <a:r>
              <a:rPr lang="en-GB" dirty="0" smtClean="0"/>
              <a:t>Recruit the patient as a member of his own treatment team</a:t>
            </a:r>
          </a:p>
          <a:p>
            <a:r>
              <a:rPr lang="en-GB" dirty="0" smtClean="0"/>
              <a:t>Patients and therapists become comrades</a:t>
            </a:r>
          </a:p>
          <a:p>
            <a:r>
              <a:rPr lang="en-GB" dirty="0" smtClean="0"/>
              <a:t>We must take on do-it-yourself responsibilities which require:</a:t>
            </a:r>
          </a:p>
          <a:p>
            <a:pPr lvl="1"/>
            <a:r>
              <a:rPr lang="en-GB" dirty="0" smtClean="0"/>
              <a:t>Education</a:t>
            </a:r>
          </a:p>
          <a:p>
            <a:pPr lvl="1"/>
            <a:r>
              <a:rPr lang="en-GB" dirty="0" smtClean="0"/>
              <a:t>Acceptance </a:t>
            </a:r>
          </a:p>
          <a:p>
            <a:pPr lvl="1"/>
            <a:r>
              <a:rPr lang="en-GB" dirty="0" smtClean="0"/>
              <a:t>Encouragement</a:t>
            </a:r>
          </a:p>
          <a:p>
            <a:endParaRPr lang="en-GB" dirty="0" smtClean="0"/>
          </a:p>
          <a:p>
            <a:endParaRPr lang="en-GB" dirty="0"/>
          </a:p>
        </p:txBody>
      </p:sp>
      <p:pic>
        <p:nvPicPr>
          <p:cNvPr id="4" name="Picture 2" descr="C:\Users\Heather\AppData\Local\Temp\Pain Concern logo_red-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94586" y="5526572"/>
            <a:ext cx="1249684" cy="13314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639598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1921</TotalTime>
  <Words>2033</Words>
  <Application>Microsoft Office PowerPoint</Application>
  <PresentationFormat>On-screen Show (4:3)</PresentationFormat>
  <Paragraphs>298</Paragraphs>
  <Slides>34</Slides>
  <Notes>25</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Pain education: 2 sides of the same coin? Ways in which professional and public/consumer education can work together</vt:lpstr>
      <vt:lpstr>Slide 2</vt:lpstr>
      <vt:lpstr>Learning objectives </vt:lpstr>
      <vt:lpstr>The best educators inspire</vt:lpstr>
      <vt:lpstr>PAIN EDUCATION Two currencies, two coins?</vt:lpstr>
      <vt:lpstr>Ingrained beliefs and prejudices</vt:lpstr>
      <vt:lpstr>Ingrained beliefs and prejudices</vt:lpstr>
      <vt:lpstr>Patrick Wall’s “Therapeutic community”</vt:lpstr>
      <vt:lpstr>Therapeutic community </vt:lpstr>
      <vt:lpstr>Therapeutic community</vt:lpstr>
      <vt:lpstr>Three Steps of Liberation</vt:lpstr>
      <vt:lpstr>Education</vt:lpstr>
      <vt:lpstr>Education </vt:lpstr>
      <vt:lpstr>Education in a therapeutic community</vt:lpstr>
      <vt:lpstr>Mass education</vt:lpstr>
      <vt:lpstr>Pain Concern Our vision</vt:lpstr>
      <vt:lpstr>Pain Concern Our vision</vt:lpstr>
      <vt:lpstr>Airing Pain</vt:lpstr>
      <vt:lpstr>EVALUATION OF “AIRING PAIN”</vt:lpstr>
      <vt:lpstr>Slide 20</vt:lpstr>
      <vt:lpstr>“AIRING PAIN”</vt:lpstr>
      <vt:lpstr>METHODOLOGY</vt:lpstr>
      <vt:lpstr>Challenge to get survey responses!</vt:lpstr>
      <vt:lpstr>Slide 24</vt:lpstr>
      <vt:lpstr>Majority of respondents older</vt:lpstr>
      <vt:lpstr>AIRING PAIN UK COVERAGE</vt:lpstr>
      <vt:lpstr>Slide 27</vt:lpstr>
      <vt:lpstr>Slide 28</vt:lpstr>
      <vt:lpstr>Value / benefit of the shows?</vt:lpstr>
      <vt:lpstr>Has AIRING PAIN helped you?</vt:lpstr>
      <vt:lpstr>Listen again to AIRING PAIN?</vt:lpstr>
      <vt:lpstr>Would you recommend AIRING PAIN?</vt:lpstr>
      <vt:lpstr>Ideas for the future?</vt:lpstr>
      <vt:lpstr>Conclusion about AIRING PAIN?</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objectives</dc:title>
  <dc:creator>Heather</dc:creator>
  <cp:lastModifiedBy>Neil</cp:lastModifiedBy>
  <cp:revision>69</cp:revision>
  <cp:lastPrinted>2012-08-21T23:40:23Z</cp:lastPrinted>
  <dcterms:created xsi:type="dcterms:W3CDTF">2012-08-20T23:23:13Z</dcterms:created>
  <dcterms:modified xsi:type="dcterms:W3CDTF">2013-05-09T20:45:57Z</dcterms:modified>
</cp:coreProperties>
</file>